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7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6" r:id="rId2"/>
    <p:sldId id="256" r:id="rId3"/>
    <p:sldId id="283" r:id="rId4"/>
    <p:sldId id="263" r:id="rId5"/>
    <p:sldId id="259" r:id="rId6"/>
    <p:sldId id="260" r:id="rId7"/>
    <p:sldId id="261" r:id="rId8"/>
    <p:sldId id="262" r:id="rId9"/>
    <p:sldId id="265" r:id="rId10"/>
    <p:sldId id="285" r:id="rId11"/>
    <p:sldId id="264" r:id="rId12"/>
    <p:sldId id="287" r:id="rId13"/>
    <p:sldId id="267" r:id="rId14"/>
    <p:sldId id="289" r:id="rId15"/>
    <p:sldId id="288" r:id="rId16"/>
    <p:sldId id="269" r:id="rId17"/>
    <p:sldId id="294" r:id="rId18"/>
    <p:sldId id="266" r:id="rId19"/>
    <p:sldId id="290" r:id="rId20"/>
    <p:sldId id="291" r:id="rId21"/>
    <p:sldId id="292" r:id="rId22"/>
    <p:sldId id="273" r:id="rId23"/>
    <p:sldId id="284" r:id="rId24"/>
    <p:sldId id="274" r:id="rId25"/>
    <p:sldId id="275" r:id="rId26"/>
    <p:sldId id="279" r:id="rId27"/>
    <p:sldId id="280" r:id="rId28"/>
    <p:sldId id="293" r:id="rId29"/>
    <p:sldId id="278" r:id="rId30"/>
    <p:sldId id="282" r:id="rId3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5808-E09E-D30D-7F90-C729155A7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DAAB7-426A-E82B-8F26-F5C67F6FE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E8F981-2686-D5C1-DC3D-3226F1124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8B5C3-7DB8-65B0-72BD-A6756B598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9CC1-C706-0F49-92D6-E571CC5EE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EA6D-7913-200D-6194-05AC06F26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0385E-B980-122C-B03B-15389ECCC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617D2-76F7-BEFF-D34B-77D2C51FF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D26B8-26DF-5E05-45B9-EE700F946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6DC2-2E16-7EF5-9872-D9546C2F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30E7B-117D-76CC-D5D7-CF4F9610A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9770F-6AF8-A820-2FBB-F5A26D2F8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C00D5-FF8E-AB55-0C1A-79468FC20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5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BCDDE-B28A-0577-4E42-33BFE2ED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0586D-D979-01F5-1BED-92A90C717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35357-B05D-0903-8588-E3DF11563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0DEC9-1193-9FDB-2B78-D418FF149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5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BB69A-5E12-7913-81B5-CD45190F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15279-E665-B1BA-8013-FD7821A06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E3AAB-4D91-9049-26DE-8F7688E3F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8374-E11D-F4F3-A939-FC39CE66A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9CC1-C706-0F49-92D6-E571CC5EEA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9CC1-C706-0F49-92D6-E571CC5EEA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47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444C9-A76D-5833-A481-2752A90B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21CA2-4C03-A7DB-68BF-0D748AE93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B3769-ED79-298E-BF61-37E5309C9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46FB9-656B-5D7A-E459-1B839D81B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9CC1-C706-0F49-92D6-E571CC5EEA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3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9CC1-C706-0F49-92D6-E571CC5EE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">
    <p:bg>
      <p:bgPr>
        <a:solidFill>
          <a:srgbClr val="12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94A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>
            <a:spLocks noGrp="1"/>
          </p:cNvSpPr>
          <p:nvPr>
            <p:ph type="title" idx="101" hasCustomPrompt="1"/>
          </p:nvPr>
        </p:nvSpPr>
        <p:spPr>
          <a:xfrm>
            <a:off x="685800" y="2542032"/>
            <a:ext cx="7863840" cy="13258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marL="0" indent="0" algn="l">
              <a:buNone/>
            </a:pPr>
            <a:endParaRPr lang="en-US" sz="35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12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94A">
              <a:alpha val="7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480560" cy="5143500"/>
          </a:xfrm>
          <a:prstGeom prst="rect">
            <a:avLst/>
          </a:prstGeom>
          <a:solidFill>
            <a:srgbClr val="12294A">
              <a:alpha val="9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777240" y="2331720"/>
            <a:ext cx="4937760" cy="17373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marL="0" indent="0" algn="l">
              <a:buNone/>
            </a:pPr>
            <a:endParaRPr lang="en-US" sz="33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bg>
      <p:bgPr>
        <a:solidFill>
          <a:srgbClr val="12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85800" y="502920"/>
            <a:ext cx="7772400" cy="8229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marL="0" indent="0" algn="l">
              <a:buNone/>
            </a:pPr>
            <a:endParaRPr lang="en-US" sz="3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3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BDF89-1F66-CF2E-79B0-F203CFAA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yebrow">
            <a:extLst>
              <a:ext uri="{FF2B5EF4-FFF2-40B4-BE49-F238E27FC236}">
                <a16:creationId xmlns:a16="http://schemas.microsoft.com/office/drawing/2014/main" id="{617DE3D6-40ED-0A5D-352F-7720B7B9105E}"/>
              </a:ext>
            </a:extLst>
          </p:cNvPr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B9128F1-AF91-2AEB-BDF0-78EC1D32AFC3}"/>
              </a:ext>
            </a:extLst>
          </p:cNvPr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Preliminary Matters</a:t>
            </a:r>
            <a:endParaRPr lang="en-US" sz="3000" dirty="0"/>
          </a:p>
        </p:txBody>
      </p:sp>
      <p:sp>
        <p:nvSpPr>
          <p:cNvPr id="4" name="role">
            <a:extLst>
              <a:ext uri="{FF2B5EF4-FFF2-40B4-BE49-F238E27FC236}">
                <a16:creationId xmlns:a16="http://schemas.microsoft.com/office/drawing/2014/main" id="{CB99963C-6BD1-AE34-5D14-AB426ACBE2A2}"/>
              </a:ext>
            </a:extLst>
          </p:cNvPr>
          <p:cNvSpPr/>
          <p:nvPr/>
        </p:nvSpPr>
        <p:spPr>
          <a:xfrm>
            <a:off x="548640" y="127400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photo card">
            <a:extLst>
              <a:ext uri="{FF2B5EF4-FFF2-40B4-BE49-F238E27FC236}">
                <a16:creationId xmlns:a16="http://schemas.microsoft.com/office/drawing/2014/main" id="{8A4EA559-49B9-4743-A93C-1791C0195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90000"/>
            <a:ext cx="2895600" cy="289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hoto card accent">
            <a:extLst>
              <a:ext uri="{FF2B5EF4-FFF2-40B4-BE49-F238E27FC236}">
                <a16:creationId xmlns:a16="http://schemas.microsoft.com/office/drawing/2014/main" id="{9324E8EF-C49B-2146-0D00-45D3CCD85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90000"/>
            <a:ext cx="2895600" cy="82296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avatar backdrop">
            <a:extLst>
              <a:ext uri="{FF2B5EF4-FFF2-40B4-BE49-F238E27FC236}">
                <a16:creationId xmlns:a16="http://schemas.microsoft.com/office/drawing/2014/main" id="{6BC4A369-4239-41CE-23E9-5E55DBB50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440" y="1900000"/>
            <a:ext cx="1600000" cy="1600000"/>
          </a:xfrm>
          <a:prstGeom prst="ellipse">
            <a:avLst/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avatar head">
            <a:extLst>
              <a:ext uri="{FF2B5EF4-FFF2-40B4-BE49-F238E27FC236}">
                <a16:creationId xmlns:a16="http://schemas.microsoft.com/office/drawing/2014/main" id="{15F90F7D-5850-62A8-6767-FA1D894F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6440" y="2110000"/>
            <a:ext cx="540000" cy="540000"/>
          </a:xfrm>
          <a:prstGeom prst="ellipse">
            <a:avLst/>
          </a:prstGeom>
          <a:solidFill>
            <a:srgbClr val="B8C1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avatar shoulders">
            <a:extLst>
              <a:ext uri="{FF2B5EF4-FFF2-40B4-BE49-F238E27FC236}">
                <a16:creationId xmlns:a16="http://schemas.microsoft.com/office/drawing/2014/main" id="{1539837E-6277-4918-D9CF-024077CE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6440" y="2740000"/>
            <a:ext cx="900000" cy="520000"/>
          </a:xfrm>
          <a:prstGeom prst="trapezoid">
            <a:avLst>
              <a:gd name="adj" fmla="val 30000"/>
            </a:avLst>
          </a:prstGeom>
          <a:solidFill>
            <a:srgbClr val="B8C1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photo label">
            <a:extLst>
              <a:ext uri="{FF2B5EF4-FFF2-40B4-BE49-F238E27FC236}">
                <a16:creationId xmlns:a16="http://schemas.microsoft.com/office/drawing/2014/main" id="{B7041282-E113-A6EC-E81F-665E8A3C727C}"/>
              </a:ext>
            </a:extLst>
          </p:cNvPr>
          <p:cNvSpPr/>
          <p:nvPr/>
        </p:nvSpPr>
        <p:spPr>
          <a:xfrm>
            <a:off x="548640" y="3760000"/>
            <a:ext cx="289560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presenter photo</a:t>
            </a:r>
            <a:endParaRPr lang="en-US" sz="1050"/>
          </a:p>
        </p:txBody>
      </p:sp>
      <p:sp>
        <p:nvSpPr>
          <p:cNvPr id="11" name="qualifications card">
            <a:extLst>
              <a:ext uri="{FF2B5EF4-FFF2-40B4-BE49-F238E27FC236}">
                <a16:creationId xmlns:a16="http://schemas.microsoft.com/office/drawing/2014/main" id="{4C1178F4-14BE-4FCB-487F-15C8359AC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1880" y="1590000"/>
            <a:ext cx="4983480" cy="289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qualifications card accent">
            <a:extLst>
              <a:ext uri="{FF2B5EF4-FFF2-40B4-BE49-F238E27FC236}">
                <a16:creationId xmlns:a16="http://schemas.microsoft.com/office/drawing/2014/main" id="{63B0D86D-9E82-58D5-DB00-6B0593165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1880" y="1590000"/>
            <a:ext cx="4983480" cy="82296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qualifications heading">
            <a:extLst>
              <a:ext uri="{FF2B5EF4-FFF2-40B4-BE49-F238E27FC236}">
                <a16:creationId xmlns:a16="http://schemas.microsoft.com/office/drawing/2014/main" id="{F62411AF-159A-BBEF-6A79-6330AF8E6346}"/>
              </a:ext>
            </a:extLst>
          </p:cNvPr>
          <p:cNvSpPr/>
          <p:nvPr/>
        </p:nvSpPr>
        <p:spPr>
          <a:xfrm>
            <a:off x="3886200" y="1830000"/>
            <a:ext cx="4450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14" name="qualifications list">
            <a:extLst>
              <a:ext uri="{FF2B5EF4-FFF2-40B4-BE49-F238E27FC236}">
                <a16:creationId xmlns:a16="http://schemas.microsoft.com/office/drawing/2014/main" id="{AB118AF8-F3E0-C5F9-24DA-21AEBD04AF9C}"/>
              </a:ext>
            </a:extLst>
          </p:cNvPr>
          <p:cNvSpPr/>
          <p:nvPr/>
        </p:nvSpPr>
        <p:spPr>
          <a:xfrm>
            <a:off x="3886200" y="2174817"/>
            <a:ext cx="4475160" cy="22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lnSpc>
                <a:spcPct val="108000"/>
              </a:lnSpc>
              <a:spcAft>
                <a:spcPts val="1300"/>
              </a:spcAft>
              <a:buClr>
                <a:srgbClr val="C8A03C"/>
              </a:buClr>
              <a:buFont typeface="Arial" pitchFamily="34" charset="0"/>
              <a:buChar char="•"/>
            </a:pPr>
            <a:endParaRPr lang="en-US" sz="1150" dirty="0">
              <a:solidFill>
                <a:srgbClr val="1E27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5" name="footer">
            <a:extLst>
              <a:ext uri="{FF2B5EF4-FFF2-40B4-BE49-F238E27FC236}">
                <a16:creationId xmlns:a16="http://schemas.microsoft.com/office/drawing/2014/main" id="{6FAA0F80-01F7-5F70-0B5D-AA79180AD7ED}"/>
              </a:ext>
            </a:extLst>
          </p:cNvPr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8A2402-37A1-FF7A-8FE5-C08EC4ED0050}"/>
              </a:ext>
            </a:extLst>
          </p:cNvPr>
          <p:cNvSpPr/>
          <p:nvPr/>
        </p:nvSpPr>
        <p:spPr>
          <a:xfrm>
            <a:off x="548640" y="1672296"/>
            <a:ext cx="2895600" cy="2813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848FE1-2738-5C21-4915-89E15233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40" y="2276785"/>
            <a:ext cx="2462408" cy="12232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70D1BC-2CA9-4EAF-C738-F6466C4C76C2}"/>
              </a:ext>
            </a:extLst>
          </p:cNvPr>
          <p:cNvSpPr txBox="1"/>
          <p:nvPr/>
        </p:nvSpPr>
        <p:spPr>
          <a:xfrm>
            <a:off x="3802743" y="1830000"/>
            <a:ext cx="4630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training is presented by Gilbert Training Group (GTG), LLC. GTG holds the copyright to these materials &amp; any use requires express, written permission from GTG.</a:t>
            </a:r>
          </a:p>
          <a:p>
            <a:endParaRPr lang="en-US" sz="1600" dirty="0"/>
          </a:p>
          <a:p>
            <a:r>
              <a:rPr lang="en-US" sz="1600" dirty="0"/>
              <a:t>Nothing in this session is intended to be legal advice nor does it establish an attorney-client relationship. Law &amp; regulations vary by state and if you seek legal advice it should be specific to your state and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76021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33606-569B-3F82-AA5F-9C396FA2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1F8FD40-D097-FD86-5C17-80CBBD87D10C}"/>
              </a:ext>
            </a:extLst>
          </p:cNvPr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FRAMEWORK</a:t>
            </a:r>
            <a:endParaRPr lang="en-US" sz="110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2F88BDE4-FC16-3EEA-AEF8-FDEB38FF8C23}"/>
              </a:ext>
            </a:extLst>
          </p:cNvPr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Talks Stall: Impasse Procedures</a:t>
            </a:r>
            <a:endParaRPr lang="en-US" sz="2600" dirty="0"/>
          </a:p>
        </p:txBody>
      </p:sp>
      <p:sp>
        <p:nvSpPr>
          <p:cNvPr id="4" name="step card">
            <a:extLst>
              <a:ext uri="{FF2B5EF4-FFF2-40B4-BE49-F238E27FC236}">
                <a16:creationId xmlns:a16="http://schemas.microsoft.com/office/drawing/2014/main" id="{36018FDB-F241-DEB1-2A0A-AEDD1D43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55648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tep number">
            <a:extLst>
              <a:ext uri="{FF2B5EF4-FFF2-40B4-BE49-F238E27FC236}">
                <a16:creationId xmlns:a16="http://schemas.microsoft.com/office/drawing/2014/main" id="{39271183-F1FB-E108-9329-ADC08527A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7008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25F9161-AC18-6A6D-9A32-4981F92FB8A5}"/>
              </a:ext>
            </a:extLst>
          </p:cNvPr>
          <p:cNvSpPr/>
          <p:nvPr/>
        </p:nvSpPr>
        <p:spPr>
          <a:xfrm>
            <a:off x="1207008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022DF04-8942-7CA0-BB0C-9790FFBECF9D}"/>
              </a:ext>
            </a:extLst>
          </p:cNvPr>
          <p:cNvSpPr/>
          <p:nvPr/>
        </p:nvSpPr>
        <p:spPr>
          <a:xfrm>
            <a:off x="676656" y="21945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Mediation</a:t>
            </a:r>
            <a:endParaRPr lang="en-US" sz="13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4A00B99-6DCC-8479-C1DA-C184F6D4B776}"/>
              </a:ext>
            </a:extLst>
          </p:cNvPr>
          <p:cNvSpPr/>
          <p:nvPr/>
        </p:nvSpPr>
        <p:spPr>
          <a:xfrm>
            <a:off x="694944" y="2724912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neutral helps the parties find their own agreement. Non-binding.</a:t>
            </a:r>
            <a:endParaRPr lang="en-US" sz="12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62567957-E629-16BB-AB7B-AB520D72C9CA}"/>
              </a:ext>
            </a:extLst>
          </p:cNvPr>
          <p:cNvSpPr/>
          <p:nvPr/>
        </p:nvSpPr>
        <p:spPr>
          <a:xfrm>
            <a:off x="2432304" y="2395728"/>
            <a:ext cx="2560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200" dirty="0"/>
          </a:p>
        </p:txBody>
      </p:sp>
      <p:sp>
        <p:nvSpPr>
          <p:cNvPr id="10" name="step card">
            <a:extLst>
              <a:ext uri="{FF2B5EF4-FFF2-40B4-BE49-F238E27FC236}">
                <a16:creationId xmlns:a16="http://schemas.microsoft.com/office/drawing/2014/main" id="{F874B90A-4B26-C0A9-84F9-D71A2F749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0048" y="1755648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tep number">
            <a:extLst>
              <a:ext uri="{FF2B5EF4-FFF2-40B4-BE49-F238E27FC236}">
                <a16:creationId xmlns:a16="http://schemas.microsoft.com/office/drawing/2014/main" id="{0EF724A1-6DC8-3953-1D0C-43CD6702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16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7AE7F1A5-2607-C70A-0AF2-C54CAEC4B33B}"/>
              </a:ext>
            </a:extLst>
          </p:cNvPr>
          <p:cNvSpPr/>
          <p:nvPr/>
        </p:nvSpPr>
        <p:spPr>
          <a:xfrm>
            <a:off x="3328416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47DA998-75C9-2B5C-81EE-A1EB715B68FB}"/>
              </a:ext>
            </a:extLst>
          </p:cNvPr>
          <p:cNvSpPr/>
          <p:nvPr/>
        </p:nvSpPr>
        <p:spPr>
          <a:xfrm>
            <a:off x="2798064" y="21945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Fact-Finding</a:t>
            </a:r>
            <a:endParaRPr lang="en-US" sz="135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D06C283-7F14-1343-A45F-943B9074D8CD}"/>
              </a:ext>
            </a:extLst>
          </p:cNvPr>
          <p:cNvSpPr/>
          <p:nvPr/>
        </p:nvSpPr>
        <p:spPr>
          <a:xfrm>
            <a:off x="2816352" y="2724912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neutral reviews evidence and issues public, non-binding recommendations.</a:t>
            </a:r>
            <a:endParaRPr lang="en-US" sz="12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021D0DB2-4EC5-B324-1FD1-01978C1D3F11}"/>
              </a:ext>
            </a:extLst>
          </p:cNvPr>
          <p:cNvSpPr/>
          <p:nvPr/>
        </p:nvSpPr>
        <p:spPr>
          <a:xfrm>
            <a:off x="4553712" y="2395728"/>
            <a:ext cx="2560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200" dirty="0"/>
          </a:p>
        </p:txBody>
      </p:sp>
      <p:sp>
        <p:nvSpPr>
          <p:cNvPr id="16" name="step card">
            <a:extLst>
              <a:ext uri="{FF2B5EF4-FFF2-40B4-BE49-F238E27FC236}">
                <a16:creationId xmlns:a16="http://schemas.microsoft.com/office/drawing/2014/main" id="{C6C6D134-137C-E727-B282-D38FB7A93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1456" y="1755648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tep number">
            <a:extLst>
              <a:ext uri="{FF2B5EF4-FFF2-40B4-BE49-F238E27FC236}">
                <a16:creationId xmlns:a16="http://schemas.microsoft.com/office/drawing/2014/main" id="{A6BABCA0-2BEA-DE43-B43F-E61C0A7A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9824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DF03D8C3-151F-9DD7-AC86-38CAB892EB47}"/>
              </a:ext>
            </a:extLst>
          </p:cNvPr>
          <p:cNvSpPr/>
          <p:nvPr/>
        </p:nvSpPr>
        <p:spPr>
          <a:xfrm>
            <a:off x="5449824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41B55ED4-6D63-95DA-65D7-70A049DF7589}"/>
              </a:ext>
            </a:extLst>
          </p:cNvPr>
          <p:cNvSpPr/>
          <p:nvPr/>
        </p:nvSpPr>
        <p:spPr>
          <a:xfrm>
            <a:off x="4919472" y="21945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Interest Arbitration</a:t>
            </a:r>
            <a:endParaRPr lang="en-US" sz="135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5DDE77D5-D82E-5162-B356-985563A1041E}"/>
              </a:ext>
            </a:extLst>
          </p:cNvPr>
          <p:cNvSpPr/>
          <p:nvPr/>
        </p:nvSpPr>
        <p:spPr>
          <a:xfrm>
            <a:off x="4937760" y="2724912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neutral or panel imposes contract terms — often binding where strikes are barred.</a:t>
            </a:r>
            <a:endParaRPr lang="en-US" sz="12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798BE60F-4B87-C3B9-DB02-B2420434BD6E}"/>
              </a:ext>
            </a:extLst>
          </p:cNvPr>
          <p:cNvSpPr/>
          <p:nvPr/>
        </p:nvSpPr>
        <p:spPr>
          <a:xfrm>
            <a:off x="6675120" y="2395728"/>
            <a:ext cx="2560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200" dirty="0"/>
          </a:p>
        </p:txBody>
      </p:sp>
      <p:sp>
        <p:nvSpPr>
          <p:cNvPr id="22" name="step card">
            <a:extLst>
              <a:ext uri="{FF2B5EF4-FFF2-40B4-BE49-F238E27FC236}">
                <a16:creationId xmlns:a16="http://schemas.microsoft.com/office/drawing/2014/main" id="{4D18528B-DE5F-C6EA-02C7-95B337C54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2864" y="1755648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tep number">
            <a:extLst>
              <a:ext uri="{FF2B5EF4-FFF2-40B4-BE49-F238E27FC236}">
                <a16:creationId xmlns:a16="http://schemas.microsoft.com/office/drawing/2014/main" id="{2D7A9EB9-1CB8-0B4C-2B62-768A0BF3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1232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E561BC54-BE29-39BE-6E06-E90BEC019551}"/>
              </a:ext>
            </a:extLst>
          </p:cNvPr>
          <p:cNvSpPr/>
          <p:nvPr/>
        </p:nvSpPr>
        <p:spPr>
          <a:xfrm>
            <a:off x="7571232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0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B3D292D7-843E-C572-D287-E4DB6E238F92}"/>
              </a:ext>
            </a:extLst>
          </p:cNvPr>
          <p:cNvSpPr/>
          <p:nvPr/>
        </p:nvSpPr>
        <p:spPr>
          <a:xfrm>
            <a:off x="7040880" y="21945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Legislative / Funding</a:t>
            </a:r>
            <a:endParaRPr lang="en-US" sz="135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27D7AB74-EDA3-C829-3A8A-39922275A82F}"/>
              </a:ext>
            </a:extLst>
          </p:cNvPr>
          <p:cNvSpPr/>
          <p:nvPr/>
        </p:nvSpPr>
        <p:spPr>
          <a:xfrm>
            <a:off x="7059168" y="2724912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some units, the funding body must approve or appropriate the money.</a:t>
            </a:r>
            <a:endParaRPr lang="en-US" sz="1200" dirty="0"/>
          </a:p>
        </p:txBody>
      </p:sp>
      <p:sp>
        <p:nvSpPr>
          <p:cNvPr id="27" name="note">
            <a:extLst>
              <a:ext uri="{FF2B5EF4-FFF2-40B4-BE49-F238E27FC236}">
                <a16:creationId xmlns:a16="http://schemas.microsoft.com/office/drawing/2014/main" id="{9B651CC4-E6D6-BB4E-2213-D0075398E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224528"/>
            <a:ext cx="8046720" cy="512064"/>
          </a:xfrm>
          <a:prstGeom prst="rect">
            <a:avLst/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442A0CEE-88E4-F15E-6F92-E3A0C0E25277}"/>
              </a:ext>
            </a:extLst>
          </p:cNvPr>
          <p:cNvSpPr/>
          <p:nvPr/>
        </p:nvSpPr>
        <p:spPr>
          <a:xfrm>
            <a:off x="777240" y="4224528"/>
            <a:ext cx="75895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matters:  These vary from state to state so know your procedures </a:t>
            </a:r>
            <a:r>
              <a:rPr lang="en-US" sz="1150" b="1" i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r>
              <a:rPr lang="en-US" sz="115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you go to the table. </a:t>
            </a:r>
            <a:r>
              <a:rPr lang="en-US" sz="1150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school-employee units cannot legally strike, so leverage has to be found elsewhere and  these procedures take on greater importance.</a:t>
            </a:r>
            <a:endParaRPr lang="en-US" sz="115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C8C1D3EF-6AF1-2D9F-2110-F382ECC086E3}"/>
              </a:ext>
            </a:extLst>
          </p:cNvPr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00D13964-62D4-1C75-F965-9040A11FB762}"/>
              </a:ext>
            </a:extLst>
          </p:cNvPr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0787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63440" cy="5143500"/>
          </a:xfrm>
          <a:prstGeom prst="rect">
            <a:avLst/>
          </a:prstGeom>
          <a:solidFill>
            <a:srgbClr val="0C1D36">
              <a:alpha val="8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77240" y="141732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</a:t>
            </a:r>
            <a:endParaRPr lang="en-US" sz="1300" dirty="0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777240" y="2331720"/>
            <a:ext cx="493776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Bargaining</a:t>
            </a:r>
            <a:endParaRPr lang="en-US" sz="3300" dirty="0"/>
          </a:p>
          <a:p>
            <a:pPr marL="0" indent="0" algn="l"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&amp; Tactics</a:t>
            </a:r>
            <a:endParaRPr lang="en-US" sz="3300" dirty="0"/>
          </a:p>
        </p:txBody>
      </p:sp>
      <p:sp>
        <p:nvSpPr>
          <p:cNvPr id="5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4023360"/>
            <a:ext cx="548640" cy="4572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4160520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200" i="1" dirty="0">
                <a:solidFill>
                  <a:srgbClr val="E7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Leverage is built long before the first session — and spent carefully once you're at the table.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9950-85AE-8927-A6C4-16D41347B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817013F-2E51-8BAD-DD84-6AAED670C158}"/>
              </a:ext>
            </a:extLst>
          </p:cNvPr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 · STRATEGY &amp; TACTICS</a:t>
            </a:r>
            <a:endParaRPr lang="en-US" sz="110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EF523F5A-4B4A-39F1-B8AC-EBB965BD2010}"/>
              </a:ext>
            </a:extLst>
          </p:cNvPr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Strategy: At the Table &amp; Away from the Table</a:t>
            </a:r>
            <a:b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1800" b="1" i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Both are important and must work together</a:t>
            </a:r>
            <a:endParaRPr lang="en-US" sz="2600" i="1" dirty="0"/>
          </a:p>
        </p:txBody>
      </p:sp>
      <p:sp>
        <p:nvSpPr>
          <p:cNvPr id="4" name="card">
            <a:extLst>
              <a:ext uri="{FF2B5EF4-FFF2-40B4-BE49-F238E27FC236}">
                <a16:creationId xmlns:a16="http://schemas.microsoft.com/office/drawing/2014/main" id="{A32567AB-7228-32C4-AAA2-6686245D4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72768"/>
            <a:ext cx="393192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" name="icon chip">
            <a:extLst>
              <a:ext uri="{FF2B5EF4-FFF2-40B4-BE49-F238E27FC236}">
                <a16:creationId xmlns:a16="http://schemas.microsoft.com/office/drawing/2014/main" id="{8ABEF498-EA67-45EA-8A92-88A88F823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384" y="1810512"/>
            <a:ext cx="640080" cy="640080"/>
          </a:xfrm>
          <a:prstGeom prst="roundRect">
            <a:avLst>
              <a:gd name="adj" fmla="val 11429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CFB67ACF-C4C2-B52E-45C8-C8B95C73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1681318"/>
            <a:ext cx="769274" cy="7692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BEAC7175-BE38-E726-EB2A-B77716401031}"/>
              </a:ext>
            </a:extLst>
          </p:cNvPr>
          <p:cNvSpPr/>
          <p:nvPr/>
        </p:nvSpPr>
        <p:spPr>
          <a:xfrm>
            <a:off x="1793402" y="1824228"/>
            <a:ext cx="236746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Table Tactics</a:t>
            </a:r>
            <a:endParaRPr lang="en-US" b="1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DF87D19-54D2-C61C-5644-6D0E9753D943}"/>
              </a:ext>
            </a:extLst>
          </p:cNvPr>
          <p:cNvSpPr/>
          <p:nvPr/>
        </p:nvSpPr>
        <p:spPr>
          <a:xfrm>
            <a:off x="786384" y="2318129"/>
            <a:ext cx="3573345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200" b="1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spokesperson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– </a:t>
            </a: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everyone else takes notes</a:t>
            </a:r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200" b="1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Speak for the Members </a:t>
            </a: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you represent them &amp; know what they want</a:t>
            </a:r>
            <a:endParaRPr lang="en-US" sz="12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200" b="1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Caucus</a:t>
            </a: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– early and often; never decide at the table</a:t>
            </a:r>
            <a:endParaRPr lang="en-US" sz="12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200" b="1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 cool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– n</a:t>
            </a: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 react to a first offer</a:t>
            </a:r>
            <a:endParaRPr lang="en-US" sz="12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200" b="1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ground rules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– how negotiations will work</a:t>
            </a:r>
            <a:endParaRPr lang="en-US" sz="12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200" b="1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Credibility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– consistency, honesty, reliability</a:t>
            </a:r>
            <a:endParaRPr lang="en-US" sz="1200" b="1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E386BC39-6191-2CB4-65A7-B8AC767538E2}"/>
              </a:ext>
            </a:extLst>
          </p:cNvPr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9091AFDC-6D83-2FCC-9B14-D7F7395558B5}"/>
              </a:ext>
            </a:extLst>
          </p:cNvPr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20" name="icon chip">
            <a:extLst>
              <a:ext uri="{FF2B5EF4-FFF2-40B4-BE49-F238E27FC236}">
                <a16:creationId xmlns:a16="http://schemas.microsoft.com/office/drawing/2014/main" id="{9E467EC8-A6C7-305F-0D3C-EE664BF3F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5395" y="1755648"/>
            <a:ext cx="640080" cy="640080"/>
          </a:xfrm>
          <a:prstGeom prst="roundRect">
            <a:avLst>
              <a:gd name="adj" fmla="val 11429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card">
            <a:extLst>
              <a:ext uri="{FF2B5EF4-FFF2-40B4-BE49-F238E27FC236}">
                <a16:creationId xmlns:a16="http://schemas.microsoft.com/office/drawing/2014/main" id="{E0A61143-CBE2-FBB4-79A7-9DF1E3DD3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6828" y="1572768"/>
            <a:ext cx="393192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991FB6-0E09-5CF7-8FA9-43498D4794CE}"/>
              </a:ext>
            </a:extLst>
          </p:cNvPr>
          <p:cNvSpPr txBox="1"/>
          <p:nvPr/>
        </p:nvSpPr>
        <p:spPr>
          <a:xfrm>
            <a:off x="4900662" y="1841057"/>
            <a:ext cx="38042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Bargaining Notes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2733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– detailed, dated bargaining log</a:t>
            </a:r>
          </a:p>
          <a:p>
            <a:pPr marL="177800" indent="-177800">
              <a:spcAft>
                <a:spcPts val="700"/>
              </a:spcAft>
              <a:buSzPct val="100000"/>
              <a:buFontTx/>
              <a:buChar char="•"/>
              <a:defRPr/>
            </a:pPr>
            <a:r>
              <a:rPr lang="en-US" sz="1200" b="1" dirty="0"/>
              <a:t>Organize the Process – </a:t>
            </a:r>
            <a:r>
              <a:rPr lang="en-US" sz="1200" dirty="0"/>
              <a:t>Take time at the start to plan how proposals will be done and recorded</a:t>
            </a:r>
            <a:endParaRPr lang="en-US" sz="1200" b="1" dirty="0"/>
          </a:p>
          <a:p>
            <a:pPr marL="177800" indent="-177800">
              <a:spcAft>
                <a:spcPts val="700"/>
              </a:spcAft>
              <a:buSzPct val="100000"/>
              <a:buFontTx/>
              <a:buChar char="•"/>
              <a:defRPr/>
            </a:pPr>
            <a:r>
              <a:rPr lang="en-US" sz="1200" b="1" dirty="0"/>
              <a:t>Deadline Pressure </a:t>
            </a:r>
            <a:r>
              <a:rPr lang="en-US" sz="1200" dirty="0"/>
              <a:t>– Don’t let an artificial clock force a deal</a:t>
            </a:r>
          </a:p>
          <a:p>
            <a:pPr marL="177800" indent="-177800">
              <a:spcAft>
                <a:spcPts val="700"/>
              </a:spcAft>
              <a:buSzPct val="100000"/>
              <a:buFontTx/>
              <a:buChar char="•"/>
              <a:defRPr/>
            </a:pPr>
            <a:r>
              <a:rPr lang="en-US" sz="1200" b="1" dirty="0"/>
              <a:t>Take it or Leave it </a:t>
            </a:r>
            <a:r>
              <a:rPr lang="en-US" sz="1200" dirty="0"/>
              <a:t>– Don’t say it if you don’t mean it</a:t>
            </a:r>
          </a:p>
          <a:p>
            <a:pPr marL="177800" indent="-177800">
              <a:spcAft>
                <a:spcPts val="700"/>
              </a:spcAft>
              <a:buSzPct val="100000"/>
              <a:buFontTx/>
              <a:buChar char="•"/>
              <a:defRPr/>
            </a:pPr>
            <a:r>
              <a:rPr lang="en-US" sz="1200" b="1" dirty="0"/>
              <a:t>Splitting the Committee </a:t>
            </a:r>
            <a:r>
              <a:rPr lang="en-US" sz="1200" dirty="0"/>
              <a:t>– Use it, don’t fall for it</a:t>
            </a:r>
          </a:p>
          <a:p>
            <a:pPr marL="177800" indent="-177800">
              <a:spcAft>
                <a:spcPts val="700"/>
              </a:spcAft>
              <a:buSzPct val="100000"/>
              <a:buFontTx/>
              <a:buChar char="•"/>
              <a:defRPr/>
            </a:pPr>
            <a:r>
              <a:rPr lang="en-US" sz="1200" b="1" dirty="0"/>
              <a:t>Regressive Bargaining </a:t>
            </a:r>
            <a:r>
              <a:rPr lang="en-US" sz="1200" dirty="0"/>
              <a:t>– Call it out when management does it. Consider ULP</a:t>
            </a:r>
          </a:p>
          <a:p>
            <a:pPr marL="177800" indent="-177800">
              <a:spcAft>
                <a:spcPts val="700"/>
              </a:spcAft>
              <a:buSzPct val="100000"/>
              <a:buFontTx/>
              <a:buChar char="•"/>
              <a:defRPr/>
            </a:pPr>
            <a:r>
              <a:rPr lang="en-US" sz="1200" b="1" dirty="0"/>
              <a:t>Tactical SILENCE!</a:t>
            </a:r>
          </a:p>
        </p:txBody>
      </p:sp>
    </p:spTree>
    <p:extLst>
      <p:ext uri="{BB962C8B-B14F-4D97-AF65-F5344CB8AC3E}">
        <p14:creationId xmlns:p14="http://schemas.microsoft.com/office/powerpoint/2010/main" val="288471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 · STRATEGY &amp; TACTICS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and Sequencing Your Proposals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783080"/>
            <a:ext cx="1597152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783080"/>
            <a:ext cx="1597152" cy="62179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856232"/>
            <a:ext cx="1597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1414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 your Priorities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66928" y="3026664"/>
            <a:ext cx="137769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Separate must-haves from trade-bait. Let the membership survey set the priorities.</a:t>
            </a:r>
            <a:endParaRPr lang="en-US" sz="1200" dirty="0"/>
          </a:p>
        </p:txBody>
      </p:sp>
      <p:sp>
        <p:nvSpPr>
          <p:cNvPr id="9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312" y="1783080"/>
            <a:ext cx="1597152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312" y="1783080"/>
            <a:ext cx="1597152" cy="62179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115312" y="1856232"/>
            <a:ext cx="1597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206752" y="2514600"/>
            <a:ext cx="1414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 it first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2225040" y="2921508"/>
            <a:ext cx="137769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make a proposal you haven't priced — for you and for the employer.</a:t>
            </a:r>
            <a:endParaRPr lang="en-US" sz="1200" dirty="0"/>
          </a:p>
        </p:txBody>
      </p:sp>
      <p:sp>
        <p:nvSpPr>
          <p:cNvPr id="1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8664" y="1783080"/>
            <a:ext cx="1597152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424" y="1783080"/>
            <a:ext cx="1597152" cy="62179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773424" y="1856232"/>
            <a:ext cx="1597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3864864" y="2514600"/>
            <a:ext cx="1414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Draft the language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3898392" y="2935224"/>
            <a:ext cx="137769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 the actual contract clause, not a vague wish or a concept.</a:t>
            </a:r>
            <a:endParaRPr lang="en-US" sz="1200" dirty="0"/>
          </a:p>
        </p:txBody>
      </p:sp>
      <p:sp>
        <p:nvSpPr>
          <p:cNvPr id="19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536" y="1783080"/>
            <a:ext cx="1597152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536" y="1783080"/>
            <a:ext cx="1597152" cy="62179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431536" y="1856232"/>
            <a:ext cx="1597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5522976" y="2514600"/>
            <a:ext cx="1414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Sequence with intent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5541264" y="3026664"/>
            <a:ext cx="137769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with non-economic items to build momentum; hold economics for later.</a:t>
            </a:r>
            <a:endParaRPr lang="en-US" sz="1200" dirty="0"/>
          </a:p>
        </p:txBody>
      </p:sp>
      <p:sp>
        <p:nvSpPr>
          <p:cNvPr id="2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0252" y="1795549"/>
            <a:ext cx="1597152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9648" y="1783080"/>
            <a:ext cx="1597152" cy="62179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7089648" y="1856232"/>
            <a:ext cx="1597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7181088" y="2514600"/>
            <a:ext cx="1414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Package, don't pick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7199376" y="2935224"/>
            <a:ext cx="137769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items in linked packages so every trade is visible and deliberate.</a:t>
            </a:r>
            <a:endParaRPr lang="en-US" sz="1200" dirty="0"/>
          </a:p>
        </p:txBody>
      </p:sp>
      <p:sp>
        <p:nvSpPr>
          <p:cNvPr id="29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261104"/>
            <a:ext cx="457200" cy="457200"/>
          </a:xfrm>
          <a:prstGeom prst="roundRect">
            <a:avLst>
              <a:gd name="adj" fmla="val 16000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3" y="4334256"/>
            <a:ext cx="254994" cy="310896"/>
          </a:xfrm>
          <a:prstGeom prst="rect">
            <a:avLst/>
          </a:prstGeom>
        </p:spPr>
      </p:pic>
      <p:sp>
        <p:nvSpPr>
          <p:cNvPr id="31" name="Text 28"/>
          <p:cNvSpPr/>
          <p:nvPr/>
        </p:nvSpPr>
        <p:spPr>
          <a:xfrm>
            <a:off x="1115568" y="4261104"/>
            <a:ext cx="7498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You’ll feel more in control of the process if you prepare thoroughly &amp; follow through..</a:t>
            </a:r>
            <a:endParaRPr lang="en-US" sz="1150" dirty="0"/>
          </a:p>
        </p:txBody>
      </p:sp>
      <p:sp>
        <p:nvSpPr>
          <p:cNvPr id="32" name="Text 29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33" name="Text 30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pic>
        <p:nvPicPr>
          <p:cNvPr id="34" name="Picketing graph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800" y="1268000"/>
            <a:ext cx="744000" cy="50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CA4C1-0D8E-F075-0729-5DEA3BD3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B3F7259-ADE5-DCF8-E8C9-59BD0F1D7EB9}"/>
              </a:ext>
            </a:extLst>
          </p:cNvPr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 · STRATEGY &amp; TACTICS</a:t>
            </a:r>
            <a:endParaRPr lang="en-US" sz="110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BC7F2F43-60C2-FC97-7C1F-42506824438D}"/>
              </a:ext>
            </a:extLst>
          </p:cNvPr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Timing &amp; Preparation</a:t>
            </a:r>
            <a:endParaRPr lang="en-US" sz="2600" dirty="0"/>
          </a:p>
        </p:txBody>
      </p:sp>
      <p:sp>
        <p:nvSpPr>
          <p:cNvPr id="4" name="card">
            <a:extLst>
              <a:ext uri="{FF2B5EF4-FFF2-40B4-BE49-F238E27FC236}">
                <a16:creationId xmlns:a16="http://schemas.microsoft.com/office/drawing/2014/main" id="{A9FA83ED-F3C7-41FC-4B1C-B7F24DCF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91056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" name="icon chip">
            <a:extLst>
              <a:ext uri="{FF2B5EF4-FFF2-40B4-BE49-F238E27FC236}">
                <a16:creationId xmlns:a16="http://schemas.microsoft.com/office/drawing/2014/main" id="{32D1DEE2-782D-8E1A-DFDA-3C948CBA7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1847088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C072308A-D23F-6A61-B4A6-547FC98A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44" y="1975836"/>
            <a:ext cx="547177" cy="547177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D111AC2B-6DD6-3EBE-4C82-C85A11265019}"/>
              </a:ext>
            </a:extLst>
          </p:cNvPr>
          <p:cNvSpPr/>
          <p:nvPr/>
        </p:nvSpPr>
        <p:spPr>
          <a:xfrm>
            <a:off x="1719072" y="177393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</a:rPr>
              <a:t>Preparations</a:t>
            </a:r>
            <a:endParaRPr lang="en-US" sz="14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6BC593C-A239-855B-3085-8722D86D6ADA}"/>
              </a:ext>
            </a:extLst>
          </p:cNvPr>
          <p:cNvSpPr/>
          <p:nvPr/>
        </p:nvSpPr>
        <p:spPr>
          <a:xfrm>
            <a:off x="1719072" y="2121408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your prep early to be sure you have time for survey, member meetings, drafting proposals, </a:t>
            </a:r>
            <a:r>
              <a:rPr lang="en-US" sz="1200" dirty="0" err="1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etc</a:t>
            </a:r>
            <a:endParaRPr lang="en-US" sz="1200" dirty="0"/>
          </a:p>
        </p:txBody>
      </p:sp>
      <p:sp>
        <p:nvSpPr>
          <p:cNvPr id="9" name="card">
            <a:extLst>
              <a:ext uri="{FF2B5EF4-FFF2-40B4-BE49-F238E27FC236}">
                <a16:creationId xmlns:a16="http://schemas.microsoft.com/office/drawing/2014/main" id="{65C6483E-78EB-E757-EFE3-71782C57F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1591056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icon chip">
            <a:extLst>
              <a:ext uri="{FF2B5EF4-FFF2-40B4-BE49-F238E27FC236}">
                <a16:creationId xmlns:a16="http://schemas.microsoft.com/office/drawing/2014/main" id="{3ACC02E3-74A6-9BF7-0A36-6EFA9CF4A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4336" y="1847088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61D52C82-1666-A252-A515-B6F7C19D8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84" y="1997520"/>
            <a:ext cx="547177" cy="503809"/>
          </a:xfrm>
          <a:prstGeom prst="rect">
            <a:avLst/>
          </a:prstGeom>
        </p:spPr>
      </p:pic>
      <p:sp>
        <p:nvSpPr>
          <p:cNvPr id="12" name="Text 8">
            <a:extLst>
              <a:ext uri="{FF2B5EF4-FFF2-40B4-BE49-F238E27FC236}">
                <a16:creationId xmlns:a16="http://schemas.microsoft.com/office/drawing/2014/main" id="{0234EE1A-6E0A-8662-8D2D-CAA099678990}"/>
              </a:ext>
            </a:extLst>
          </p:cNvPr>
          <p:cNvSpPr/>
          <p:nvPr/>
        </p:nvSpPr>
        <p:spPr>
          <a:xfrm>
            <a:off x="5925312" y="177393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Numbers</a:t>
            </a:r>
            <a:endParaRPr lang="en-US" sz="145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B51ACFD0-D6E6-2318-4925-F048963DD1D1}"/>
              </a:ext>
            </a:extLst>
          </p:cNvPr>
          <p:cNvSpPr/>
          <p:nvPr/>
        </p:nvSpPr>
        <p:spPr>
          <a:xfrm>
            <a:off x="5925312" y="2121408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school budget and revenue figures and an overview of headcount and payroll costs</a:t>
            </a:r>
            <a:endParaRPr lang="en-US" sz="1200" dirty="0"/>
          </a:p>
        </p:txBody>
      </p:sp>
      <p:sp>
        <p:nvSpPr>
          <p:cNvPr id="14" name="card">
            <a:extLst>
              <a:ext uri="{FF2B5EF4-FFF2-40B4-BE49-F238E27FC236}">
                <a16:creationId xmlns:a16="http://schemas.microsoft.com/office/drawing/2014/main" id="{7002AF2F-65FD-051A-FA9A-292AA6E12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100647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icon chip">
            <a:extLst>
              <a:ext uri="{FF2B5EF4-FFF2-40B4-BE49-F238E27FC236}">
                <a16:creationId xmlns:a16="http://schemas.microsoft.com/office/drawing/2014/main" id="{296CA800-D2C4-D0D2-B022-A5D556B92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3364992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F758FE99-4E49-DE74-31D2-64B996DA3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37" y="1954294"/>
            <a:ext cx="448789" cy="547177"/>
          </a:xfrm>
          <a:prstGeom prst="rect">
            <a:avLst/>
          </a:prstGeom>
        </p:spPr>
      </p:pic>
      <p:sp>
        <p:nvSpPr>
          <p:cNvPr id="17" name="Text 12">
            <a:extLst>
              <a:ext uri="{FF2B5EF4-FFF2-40B4-BE49-F238E27FC236}">
                <a16:creationId xmlns:a16="http://schemas.microsoft.com/office/drawing/2014/main" id="{F189821C-3545-7CD3-5D37-07E4131221BC}"/>
              </a:ext>
            </a:extLst>
          </p:cNvPr>
          <p:cNvSpPr/>
          <p:nvPr/>
        </p:nvSpPr>
        <p:spPr>
          <a:xfrm>
            <a:off x="1719072" y="32918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Scheduling Talks</a:t>
            </a:r>
            <a:endParaRPr lang="en-US" sz="1450" dirty="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4F65C014-B378-63CE-51CA-E93DA4B44475}"/>
              </a:ext>
            </a:extLst>
          </p:cNvPr>
          <p:cNvSpPr/>
          <p:nvPr/>
        </p:nvSpPr>
        <p:spPr>
          <a:xfrm>
            <a:off x="1719072" y="3639312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have a hard deadline, work backwards from there to schedule sessions to finish by the deadline. </a:t>
            </a:r>
            <a:endParaRPr lang="en-US" sz="1200" dirty="0"/>
          </a:p>
        </p:txBody>
      </p:sp>
      <p:sp>
        <p:nvSpPr>
          <p:cNvPr id="19" name="card">
            <a:extLst>
              <a:ext uri="{FF2B5EF4-FFF2-40B4-BE49-F238E27FC236}">
                <a16:creationId xmlns:a16="http://schemas.microsoft.com/office/drawing/2014/main" id="{51B0BBBB-2671-0129-8CF1-55AA5E20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3108960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icon chip">
            <a:extLst>
              <a:ext uri="{FF2B5EF4-FFF2-40B4-BE49-F238E27FC236}">
                <a16:creationId xmlns:a16="http://schemas.microsoft.com/office/drawing/2014/main" id="{4FF2AA5E-4197-EA0D-2CBA-4B2F8118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4336" y="3364992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>
            <a:extLst>
              <a:ext uri="{FF2B5EF4-FFF2-40B4-BE49-F238E27FC236}">
                <a16:creationId xmlns:a16="http://schemas.microsoft.com/office/drawing/2014/main" id="{7F0136F5-E773-4CA4-1B71-9DFF40950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336" y="3364322"/>
            <a:ext cx="804672" cy="806016"/>
          </a:xfrm>
          <a:prstGeom prst="rect">
            <a:avLst/>
          </a:prstGeom>
        </p:spPr>
      </p:pic>
      <p:sp>
        <p:nvSpPr>
          <p:cNvPr id="22" name="Text 16">
            <a:extLst>
              <a:ext uri="{FF2B5EF4-FFF2-40B4-BE49-F238E27FC236}">
                <a16:creationId xmlns:a16="http://schemas.microsoft.com/office/drawing/2014/main" id="{36B98D74-F934-FE2B-C2C6-CDC18D50D6C7}"/>
              </a:ext>
            </a:extLst>
          </p:cNvPr>
          <p:cNvSpPr/>
          <p:nvPr/>
        </p:nvSpPr>
        <p:spPr>
          <a:xfrm>
            <a:off x="5925312" y="32918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Brainstorm</a:t>
            </a:r>
            <a:endParaRPr lang="en-US" sz="145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A2D0B3A3-5A17-5165-8A1B-78404A2F0D44}"/>
              </a:ext>
            </a:extLst>
          </p:cNvPr>
          <p:cNvSpPr/>
          <p:nvPr/>
        </p:nvSpPr>
        <p:spPr>
          <a:xfrm>
            <a:off x="5925312" y="3639312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negotiations begin leadership &amp; negotiating committee should meet to brainstorm and get on the same page.</a:t>
            </a:r>
            <a:endParaRPr lang="en-US" sz="1200" dirty="0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7447E0A8-12A5-8581-8581-E37D793B8F3C}"/>
              </a:ext>
            </a:extLst>
          </p:cNvPr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6DB35FF5-832F-68BF-05FF-1E1C8C07D256}"/>
              </a:ext>
            </a:extLst>
          </p:cNvPr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pic>
        <p:nvPicPr>
          <p:cNvPr id="26" name="Calendar ic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" y="3424844"/>
            <a:ext cx="804672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F94D7-89A7-C3BD-DE73-792B7679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6FF542D-BA38-91E3-F534-86CD2164ADB5}"/>
              </a:ext>
            </a:extLst>
          </p:cNvPr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 · STRATEGY &amp; TACTICS</a:t>
            </a:r>
            <a:endParaRPr lang="en-US" sz="1100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F9631D4F-C3C9-FF5B-EB58-7AB1AC2C7F68}"/>
              </a:ext>
            </a:extLst>
          </p:cNvPr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Outside Strategy</a:t>
            </a:r>
            <a:b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1800" b="1" i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happens away from the table is often the most </a:t>
            </a:r>
            <a:r>
              <a:rPr lang="en-US" sz="1800" b="1" i="1" dirty="0" err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imporant</a:t>
            </a:r>
            <a:endParaRPr lang="en-US" sz="2600" i="1" dirty="0"/>
          </a:p>
        </p:txBody>
      </p:sp>
      <p:sp>
        <p:nvSpPr>
          <p:cNvPr id="4" name="card">
            <a:extLst>
              <a:ext uri="{FF2B5EF4-FFF2-40B4-BE49-F238E27FC236}">
                <a16:creationId xmlns:a16="http://schemas.microsoft.com/office/drawing/2014/main" id="{38DFB9BE-CFD4-A343-B6E9-CFA6106A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490" y="1664208"/>
            <a:ext cx="393192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2A105F4B-2539-298D-86B5-37D2BBC74D4F}"/>
              </a:ext>
            </a:extLst>
          </p:cNvPr>
          <p:cNvSpPr/>
          <p:nvPr/>
        </p:nvSpPr>
        <p:spPr>
          <a:xfrm>
            <a:off x="1536192" y="1847088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DF47BED-1C47-707E-ABB1-B2F59F99A966}"/>
              </a:ext>
            </a:extLst>
          </p:cNvPr>
          <p:cNvSpPr/>
          <p:nvPr/>
        </p:nvSpPr>
        <p:spPr>
          <a:xfrm>
            <a:off x="786384" y="2578608"/>
            <a:ext cx="3493008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700"/>
              </a:spcAft>
              <a:buSzPct val="100000"/>
            </a:pPr>
            <a:endParaRPr lang="en-US" sz="1200" dirty="0"/>
          </a:p>
        </p:txBody>
      </p:sp>
      <p:sp>
        <p:nvSpPr>
          <p:cNvPr id="9" name="card">
            <a:extLst>
              <a:ext uri="{FF2B5EF4-FFF2-40B4-BE49-F238E27FC236}">
                <a16:creationId xmlns:a16="http://schemas.microsoft.com/office/drawing/2014/main" id="{623E845E-17DC-FB79-2E2C-1A55B7CB9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623060"/>
            <a:ext cx="3931920" cy="283464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73498795-080C-65A8-89BB-10D5D679871C}"/>
              </a:ext>
            </a:extLst>
          </p:cNvPr>
          <p:cNvSpPr/>
          <p:nvPr/>
        </p:nvSpPr>
        <p:spPr>
          <a:xfrm>
            <a:off x="4901184" y="2340864"/>
            <a:ext cx="34747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1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10FE4747-3F8B-FA11-958C-F65A74A553E1}"/>
              </a:ext>
            </a:extLst>
          </p:cNvPr>
          <p:cNvSpPr/>
          <p:nvPr/>
        </p:nvSpPr>
        <p:spPr>
          <a:xfrm>
            <a:off x="4901184" y="2843784"/>
            <a:ext cx="34747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E7B242D4-5286-0DFE-7025-7D30300D7029}"/>
              </a:ext>
            </a:extLst>
          </p:cNvPr>
          <p:cNvSpPr/>
          <p:nvPr/>
        </p:nvSpPr>
        <p:spPr>
          <a:xfrm>
            <a:off x="4736594" y="2395728"/>
            <a:ext cx="3651564" cy="22336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Structure Analysis  </a:t>
            </a:r>
            <a:r>
              <a:rPr lang="en-US" sz="1400" dirty="0">
                <a:solidFill>
                  <a:srgbClr val="E4E9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Analyze the pressure points for school district management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rgbClr val="E4E9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400" b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Outreach  </a:t>
            </a:r>
            <a:r>
              <a:rPr lang="en-US" sz="1400" dirty="0">
                <a:solidFill>
                  <a:srgbClr val="E4E9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Build coalitions within the community and the labor movement</a:t>
            </a:r>
          </a:p>
          <a:p>
            <a:endParaRPr lang="en-US" sz="1400" dirty="0">
              <a:solidFill>
                <a:srgbClr val="E4E9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C87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Media Strategy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→  Develop media relations and interest them in negotiations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E4E9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C87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Political Support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→  Build relationships with key politicians, School Board members,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etc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4E9F0"/>
              </a:solidFill>
              <a:effectLst/>
              <a:uLnTx/>
              <a:uFillTx/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4E9F0"/>
              </a:solidFill>
              <a:effectLst/>
              <a:uLnTx/>
              <a:uFillTx/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endParaRPr lang="en-US" sz="1400" dirty="0">
              <a:solidFill>
                <a:srgbClr val="E4E9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rgbClr val="E4E9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3E0308B8-7644-AF3B-8ED0-51869634F41B}"/>
              </a:ext>
            </a:extLst>
          </p:cNvPr>
          <p:cNvSpPr/>
          <p:nvPr/>
        </p:nvSpPr>
        <p:spPr>
          <a:xfrm>
            <a:off x="4901184" y="3849624"/>
            <a:ext cx="34747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7C86AFB5-2AD8-1117-03DA-9F9AEDE2A87A}"/>
              </a:ext>
            </a:extLst>
          </p:cNvPr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Committee Training</a:t>
            </a:r>
            <a:endParaRPr lang="en-US" sz="85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00178E41-C8C0-B014-55A3-56BE551C3108}"/>
              </a:ext>
            </a:extLst>
          </p:cNvPr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19" name="card">
            <a:extLst>
              <a:ext uri="{FF2B5EF4-FFF2-40B4-BE49-F238E27FC236}">
                <a16:creationId xmlns:a16="http://schemas.microsoft.com/office/drawing/2014/main" id="{47C6DA8C-BA19-B740-6542-61C6BB821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" y="1664208"/>
            <a:ext cx="3931920" cy="283464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icon chip">
            <a:extLst>
              <a:ext uri="{FF2B5EF4-FFF2-40B4-BE49-F238E27FC236}">
                <a16:creationId xmlns:a16="http://schemas.microsoft.com/office/drawing/2014/main" id="{3942926F-60A9-AF98-E267-F7ECCA6F5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151" y="1916003"/>
            <a:ext cx="640080" cy="640080"/>
          </a:xfrm>
          <a:prstGeom prst="roundRect">
            <a:avLst>
              <a:gd name="adj" fmla="val 11429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0">
            <a:extLst>
              <a:ext uri="{FF2B5EF4-FFF2-40B4-BE49-F238E27FC236}">
                <a16:creationId xmlns:a16="http://schemas.microsoft.com/office/drawing/2014/main" id="{DBC9AA25-EDEE-6296-00F0-B47B5248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6" y="1972996"/>
            <a:ext cx="502228" cy="502228"/>
          </a:xfrm>
          <a:prstGeom prst="rect">
            <a:avLst/>
          </a:prstGeom>
        </p:spPr>
      </p:pic>
      <p:sp>
        <p:nvSpPr>
          <p:cNvPr id="24" name="Text 7">
            <a:extLst>
              <a:ext uri="{FF2B5EF4-FFF2-40B4-BE49-F238E27FC236}">
                <a16:creationId xmlns:a16="http://schemas.microsoft.com/office/drawing/2014/main" id="{D4A84BF1-6F81-4F73-D341-AE85491E702B}"/>
              </a:ext>
            </a:extLst>
          </p:cNvPr>
          <p:cNvSpPr/>
          <p:nvPr/>
        </p:nvSpPr>
        <p:spPr>
          <a:xfrm>
            <a:off x="1737360" y="1985415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Outside Strategy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C75E7-8948-4D2F-0030-2417D83D403E}"/>
              </a:ext>
            </a:extLst>
          </p:cNvPr>
          <p:cNvSpPr txBox="1"/>
          <p:nvPr/>
        </p:nvSpPr>
        <p:spPr>
          <a:xfrm>
            <a:off x="612648" y="2641479"/>
            <a:ext cx="3657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Polling &amp; Meetings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C87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400" dirty="0">
                <a:solidFill>
                  <a:srgbClr val="E4E9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Listen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talk to the members  </a:t>
            </a:r>
            <a:r>
              <a:rPr lang="en-US" sz="1400" dirty="0">
                <a:solidFill>
                  <a:srgbClr val="E4E9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enlist them in the process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C87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Enlist the Members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→  They have a role and they cannot be allowed to feel left out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C87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Escalating Solidarity Actions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E9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→  Activate the members to greater and greater involvement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prstClr val="black"/>
              </a:solidFill>
              <a:latin typeface="Calibri" panose="020F0502020204030204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E4E9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395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63440" cy="5143500"/>
          </a:xfrm>
          <a:prstGeom prst="rect">
            <a:avLst/>
          </a:prstGeom>
          <a:solidFill>
            <a:srgbClr val="0C1D36">
              <a:alpha val="86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77240" y="141732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02</a:t>
            </a:r>
            <a:endParaRPr lang="en-US" sz="1300" dirty="0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777240" y="2331720"/>
            <a:ext cx="493776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Leverage</a:t>
            </a:r>
            <a:endParaRPr lang="en-US" sz="3300" dirty="0"/>
          </a:p>
        </p:txBody>
      </p:sp>
      <p:sp>
        <p:nvSpPr>
          <p:cNvPr id="5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4023360"/>
            <a:ext cx="548640" cy="4572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4160520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200" i="1" dirty="0">
                <a:solidFill>
                  <a:srgbClr val="E7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 happens at the table – leverage happens away from the table.</a:t>
            </a:r>
            <a:endParaRPr lang="en-US" sz="1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9CBB87-0FBB-533E-7484-A546F922BB0D}"/>
              </a:ext>
            </a:extLst>
          </p:cNvPr>
          <p:cNvCxnSpPr>
            <a:cxnSpLocks/>
          </p:cNvCxnSpPr>
          <p:nvPr/>
        </p:nvCxnSpPr>
        <p:spPr>
          <a:xfrm>
            <a:off x="0" y="4289898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7243BF-51A4-C39B-462F-13ABDD864B02}"/>
              </a:ext>
            </a:extLst>
          </p:cNvPr>
          <p:cNvCxnSpPr>
            <a:cxnSpLocks/>
          </p:cNvCxnSpPr>
          <p:nvPr/>
        </p:nvCxnSpPr>
        <p:spPr>
          <a:xfrm>
            <a:off x="0" y="4588213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9E485C9-A267-2F6C-70C0-2B8E0DCC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90" y="184825"/>
            <a:ext cx="3357219" cy="47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5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02 · LEVERAGE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 Your Leverage Before You Sit Down</a:t>
            </a:r>
            <a:endParaRPr lang="en-US" sz="2600" dirty="0"/>
          </a:p>
        </p:txBody>
      </p:sp>
      <p:sp>
        <p:nvSpPr>
          <p:cNvPr id="4" name="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44" y="1508760"/>
            <a:ext cx="2286000" cy="310896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544" y="1839607"/>
            <a:ext cx="91440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073290"/>
            <a:ext cx="621792" cy="50760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38912" y="2852928"/>
            <a:ext cx="188366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Five sources of union power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38912" y="3663524"/>
            <a:ext cx="1883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10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only potential power until you turn it into action. That’s why they call it the Labor </a:t>
            </a:r>
            <a:r>
              <a:rPr lang="en-US" sz="1100" b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Movement</a:t>
            </a:r>
            <a:r>
              <a:rPr lang="en-US" sz="110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100" dirty="0"/>
          </a:p>
        </p:txBody>
      </p:sp>
      <p:sp>
        <p:nvSpPr>
          <p:cNvPr id="9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1572768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1700784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218688" y="170078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3675888" y="1572768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Solidarity &amp; density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united, mobilized, high-density membership is your foundation of power.</a:t>
            </a:r>
            <a:endParaRPr lang="en-US" sz="1400" dirty="0"/>
          </a:p>
        </p:txBody>
      </p:sp>
      <p:sp>
        <p:nvSpPr>
          <p:cNvPr id="13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208276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336292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218688" y="233629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3675888" y="2208276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&amp; political support  —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parents, community allies, and school-board friends are leverage.</a:t>
            </a:r>
            <a:endParaRPr lang="en-US" sz="1400" dirty="0"/>
          </a:p>
        </p:txBody>
      </p:sp>
      <p:sp>
        <p:nvSpPr>
          <p:cNvPr id="17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843784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971800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218688" y="297180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3675888" y="2843784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employer's budget, comparables, and established past practice.</a:t>
            </a:r>
            <a:endParaRPr lang="en-US" sz="1400" dirty="0"/>
          </a:p>
        </p:txBody>
      </p:sp>
      <p:sp>
        <p:nvSpPr>
          <p:cNvPr id="21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3479292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3607308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3218688" y="3607308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3675888" y="3479292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Timing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and levy cycles, school-board elections, the school calendar, and contract expiration.</a:t>
            </a:r>
            <a:endParaRPr lang="en-US" sz="1400" dirty="0"/>
          </a:p>
        </p:txBody>
      </p:sp>
      <p:sp>
        <p:nvSpPr>
          <p:cNvPr id="25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4114800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4242816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3218688" y="42428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3675888" y="4114800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alternatives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BATNA — and what failing to reach agreement costs each side.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30" name="Text 27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02 · LEVERAGE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Mobilizing the Membership</a:t>
            </a:r>
            <a:endParaRPr lang="en-US" sz="2600"/>
          </a:p>
        </p:txBody>
      </p:sp>
      <p:sp>
        <p:nvSpPr>
          <p:cNvPr id="4" name="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44" y="1508760"/>
            <a:ext cx="2286000" cy="310896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544" y="1839607"/>
            <a:ext cx="91440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29" y="1839607"/>
            <a:ext cx="914399" cy="91439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38912" y="2852928"/>
            <a:ext cx="188366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organized membership is power</a:t>
            </a:r>
            <a:endParaRPr lang="en-US" sz="1600"/>
          </a:p>
        </p:txBody>
      </p:sp>
      <p:sp>
        <p:nvSpPr>
          <p:cNvPr id="8" name="Text 5"/>
          <p:cNvSpPr/>
          <p:nvPr/>
        </p:nvSpPr>
        <p:spPr>
          <a:xfrm>
            <a:off x="438912" y="3663524"/>
            <a:ext cx="1883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10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“Solidarity is a force stronger than gravity – it lifts us up.”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sz="110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-- Sara Nelson</a:t>
            </a:r>
            <a:endParaRPr lang="en-US" sz="1100" dirty="0"/>
          </a:p>
        </p:txBody>
      </p:sp>
      <p:sp>
        <p:nvSpPr>
          <p:cNvPr id="9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1572768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1700784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218688" y="170078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/>
          </a:p>
        </p:txBody>
      </p:sp>
      <p:sp>
        <p:nvSpPr>
          <p:cNvPr id="12" name="Text 9"/>
          <p:cNvSpPr/>
          <p:nvPr/>
        </p:nvSpPr>
        <p:spPr>
          <a:xfrm>
            <a:off x="3675888" y="1572768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the membership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Chart every worksite so you can reach each member quickly.</a:t>
            </a:r>
            <a:endParaRPr lang="en-US" sz="1400" dirty="0"/>
          </a:p>
        </p:txBody>
      </p:sp>
      <p:sp>
        <p:nvSpPr>
          <p:cNvPr id="13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208276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336292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218688" y="233629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/>
          </a:p>
        </p:txBody>
      </p:sp>
      <p:sp>
        <p:nvSpPr>
          <p:cNvPr id="16" name="Text 13"/>
          <p:cNvSpPr/>
          <p:nvPr/>
        </p:nvSpPr>
        <p:spPr>
          <a:xfrm>
            <a:off x="3675888" y="2208276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Contract action team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Recruit one volunteer organizer for roughly every ten members to move information and turnout.</a:t>
            </a:r>
            <a:endParaRPr lang="en-US" sz="1400"/>
          </a:p>
        </p:txBody>
      </p:sp>
      <p:sp>
        <p:nvSpPr>
          <p:cNvPr id="17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843784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971800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218688" y="297180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/>
          </a:p>
        </p:txBody>
      </p:sp>
      <p:sp>
        <p:nvSpPr>
          <p:cNvPr id="20" name="Text 17"/>
          <p:cNvSpPr/>
          <p:nvPr/>
        </p:nvSpPr>
        <p:spPr>
          <a:xfrm>
            <a:off x="3675888" y="2843784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Escalating actions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from buttons and stickers to petitions, rallies, and worksite actions as talks progress.</a:t>
            </a:r>
            <a:endParaRPr lang="en-US" sz="1400"/>
          </a:p>
        </p:txBody>
      </p:sp>
      <p:sp>
        <p:nvSpPr>
          <p:cNvPr id="21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3479292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3607308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3218688" y="3607308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/>
          </a:p>
        </p:txBody>
      </p:sp>
      <p:sp>
        <p:nvSpPr>
          <p:cNvPr id="24" name="Text 21"/>
          <p:cNvSpPr/>
          <p:nvPr/>
        </p:nvSpPr>
        <p:spPr>
          <a:xfrm>
            <a:off x="3675888" y="3479292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Survey and set priorities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Poll members early so proposals reflect what they will actually fight for.</a:t>
            </a:r>
            <a:endParaRPr lang="en-US" sz="1400"/>
          </a:p>
        </p:txBody>
      </p:sp>
      <p:sp>
        <p:nvSpPr>
          <p:cNvPr id="25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4114800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4242816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3218688" y="42428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/>
          </a:p>
        </p:txBody>
      </p:sp>
      <p:sp>
        <p:nvSpPr>
          <p:cNvPr id="28" name="Text 25"/>
          <p:cNvSpPr/>
          <p:nvPr/>
        </p:nvSpPr>
        <p:spPr>
          <a:xfrm>
            <a:off x="3675888" y="4114800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participation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turnout and report it — visible numbers are the pressure management feels.</a:t>
            </a:r>
            <a:endParaRPr lang="en-US" sz="1400"/>
          </a:p>
        </p:txBody>
      </p:sp>
      <p:sp>
        <p:nvSpPr>
          <p:cNvPr id="29" name="Text 26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/>
          </a:p>
        </p:txBody>
      </p:sp>
      <p:sp>
        <p:nvSpPr>
          <p:cNvPr id="30" name="Text 27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1D36">
              <a:alpha val="5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lower 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51760"/>
            <a:ext cx="9144000" cy="2500884"/>
          </a:xfrm>
          <a:prstGeom prst="rect">
            <a:avLst/>
          </a:prstGeom>
          <a:solidFill>
            <a:srgbClr val="0C1D36">
              <a:alpha val="8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85800" y="212140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TRAINING</a:t>
            </a:r>
            <a:endParaRPr lang="en-US" sz="1300" dirty="0"/>
          </a:p>
        </p:txBody>
      </p:sp>
      <p:sp>
        <p:nvSpPr>
          <p:cNvPr id="5" name="Text 1"/>
          <p:cNvSpPr>
            <a:spLocks noGrp="1"/>
          </p:cNvSpPr>
          <p:nvPr>
            <p:ph type="title" idx="101" hasCustomPrompt="1"/>
          </p:nvPr>
        </p:nvSpPr>
        <p:spPr>
          <a:xfrm>
            <a:off x="685800" y="2542032"/>
            <a:ext cx="7863840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Union Collective Bargaining Negotiations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713232" y="3968496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EDEF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working session for union leaders &amp; negotiators</a:t>
            </a:r>
            <a:endParaRPr lang="en-US" sz="1500" dirty="0"/>
          </a:p>
        </p:txBody>
      </p:sp>
      <p:sp>
        <p:nvSpPr>
          <p:cNvPr id="7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" y="4498848"/>
            <a:ext cx="502920" cy="41148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13232" y="4608576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100" dirty="0">
                <a:solidFill>
                  <a:srgbClr val="D7D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&amp; Tactics   ·   Leverage   ·   Health Care </a:t>
            </a: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rgbClr val="D7DCE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·  </a:t>
            </a:r>
            <a:r>
              <a:rPr lang="en-US" sz="1100" kern="0" spc="100" dirty="0">
                <a:solidFill>
                  <a:srgbClr val="D7D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Pitfalls  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02 · LEVERAGE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Building Community Coalitions</a:t>
            </a:r>
            <a:endParaRPr lang="en-US" sz="2600"/>
          </a:p>
        </p:txBody>
      </p:sp>
      <p:sp>
        <p:nvSpPr>
          <p:cNvPr id="4" name="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44" y="1508760"/>
            <a:ext cx="2286000" cy="310896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392" y="1838828"/>
            <a:ext cx="1001212" cy="95586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5" y="1929383"/>
            <a:ext cx="854907" cy="85490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38912" y="2852928"/>
            <a:ext cx="188366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Allies widen your leverage</a:t>
            </a:r>
            <a:endParaRPr lang="en-US" sz="1600"/>
          </a:p>
        </p:txBody>
      </p:sp>
      <p:sp>
        <p:nvSpPr>
          <p:cNvPr id="8" name="Text 5"/>
          <p:cNvSpPr/>
          <p:nvPr/>
        </p:nvSpPr>
        <p:spPr>
          <a:xfrm>
            <a:off x="438912" y="3663524"/>
            <a:ext cx="1883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10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Management can brush off the union alone; it’s far harder to brush off the whole community.</a:t>
            </a:r>
            <a:endParaRPr lang="en-US" sz="1100" dirty="0"/>
          </a:p>
        </p:txBody>
      </p:sp>
      <p:sp>
        <p:nvSpPr>
          <p:cNvPr id="9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1572768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1700784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218688" y="170078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/>
          </a:p>
        </p:txBody>
      </p:sp>
      <p:sp>
        <p:nvSpPr>
          <p:cNvPr id="12" name="Text 9"/>
          <p:cNvSpPr/>
          <p:nvPr/>
        </p:nvSpPr>
        <p:spPr>
          <a:xfrm>
            <a:off x="3675888" y="1572768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potential allies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parents, clergy, community groups, and other unions with a stake in the outcome.</a:t>
            </a:r>
            <a:endParaRPr lang="en-US" sz="1400"/>
          </a:p>
        </p:txBody>
      </p:sp>
      <p:sp>
        <p:nvSpPr>
          <p:cNvPr id="13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208276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336292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218688" y="233629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/>
          </a:p>
        </p:txBody>
      </p:sp>
      <p:sp>
        <p:nvSpPr>
          <p:cNvPr id="16" name="Text 13"/>
          <p:cNvSpPr/>
          <p:nvPr/>
        </p:nvSpPr>
        <p:spPr>
          <a:xfrm>
            <a:off x="3675888" y="2208276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 with shared interests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demands around common goods like staffing and services, not wages alone.</a:t>
            </a:r>
            <a:endParaRPr lang="en-US" sz="1400"/>
          </a:p>
        </p:txBody>
      </p:sp>
      <p:sp>
        <p:nvSpPr>
          <p:cNvPr id="17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843784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971800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218688" y="297180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3675888" y="2843784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standing relationships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 with community organizations before you need them, not during a crisis.</a:t>
            </a:r>
            <a:endParaRPr lang="en-US" sz="1400" dirty="0"/>
          </a:p>
        </p:txBody>
      </p:sp>
      <p:sp>
        <p:nvSpPr>
          <p:cNvPr id="21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3479292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3607308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3218688" y="3607308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/>
          </a:p>
        </p:txBody>
      </p:sp>
      <p:sp>
        <p:nvSpPr>
          <p:cNvPr id="24" name="Text 21"/>
          <p:cNvSpPr/>
          <p:nvPr/>
        </p:nvSpPr>
        <p:spPr>
          <a:xfrm>
            <a:off x="3675888" y="3479292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 labor solidarity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with other locals and the central labor council for turnout and resources.</a:t>
            </a:r>
            <a:endParaRPr lang="en-US" sz="1400"/>
          </a:p>
        </p:txBody>
      </p:sp>
      <p:sp>
        <p:nvSpPr>
          <p:cNvPr id="25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4114800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4242816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3218688" y="42428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/>
          </a:p>
        </p:txBody>
      </p:sp>
      <p:sp>
        <p:nvSpPr>
          <p:cNvPr id="28" name="Text 25"/>
          <p:cNvSpPr/>
          <p:nvPr/>
        </p:nvSpPr>
        <p:spPr>
          <a:xfrm>
            <a:off x="3675888" y="4114800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 public officials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Cultivate school board members and elected allies who influence the employer.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/>
          </a:p>
        </p:txBody>
      </p:sp>
      <p:sp>
        <p:nvSpPr>
          <p:cNvPr id="30" name="Text 27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02 · LEVERAGE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Strategic Communications</a:t>
            </a:r>
            <a:endParaRPr lang="en-US" sz="2600"/>
          </a:p>
        </p:txBody>
      </p:sp>
      <p:sp>
        <p:nvSpPr>
          <p:cNvPr id="4" name="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44" y="1508760"/>
            <a:ext cx="2286000" cy="310896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544" y="1839607"/>
            <a:ext cx="91440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5" y="1976714"/>
            <a:ext cx="771058" cy="77105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38912" y="2852928"/>
            <a:ext cx="188366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Control the narrative</a:t>
            </a:r>
            <a:endParaRPr lang="en-US" sz="1600"/>
          </a:p>
        </p:txBody>
      </p:sp>
      <p:sp>
        <p:nvSpPr>
          <p:cNvPr id="8" name="Text 5"/>
          <p:cNvSpPr/>
          <p:nvPr/>
        </p:nvSpPr>
        <p:spPr>
          <a:xfrm>
            <a:off x="438912" y="3663524"/>
            <a:ext cx="18836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100" i="1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don’t define what this fight is about, the employer will define it for you.</a:t>
            </a:r>
            <a:endParaRPr lang="en-US" sz="1100"/>
          </a:p>
        </p:txBody>
      </p:sp>
      <p:sp>
        <p:nvSpPr>
          <p:cNvPr id="9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1572768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1700784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218688" y="170078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/>
          </a:p>
        </p:txBody>
      </p:sp>
      <p:sp>
        <p:nvSpPr>
          <p:cNvPr id="12" name="Text 9"/>
          <p:cNvSpPr/>
          <p:nvPr/>
        </p:nvSpPr>
        <p:spPr>
          <a:xfrm>
            <a:off x="3675888" y="1572768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the core message  —  </a:t>
            </a:r>
            <a:r>
              <a:rPr lang="en-US" sz="14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Agree on three simple, member-tested messages and repeat them relentlessly.</a:t>
            </a:r>
            <a:endParaRPr lang="en-US" sz="1400" dirty="0"/>
          </a:p>
        </p:txBody>
      </p:sp>
      <p:sp>
        <p:nvSpPr>
          <p:cNvPr id="13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208276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336292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218688" y="233629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/>
          </a:p>
        </p:txBody>
      </p:sp>
      <p:sp>
        <p:nvSpPr>
          <p:cNvPr id="16" name="Text 13"/>
          <p:cNvSpPr/>
          <p:nvPr/>
        </p:nvSpPr>
        <p:spPr>
          <a:xfrm>
            <a:off x="3675888" y="2208276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 first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members ahead of the public through text trees, email, and worksite meetings.</a:t>
            </a:r>
            <a:endParaRPr lang="en-US" sz="1400"/>
          </a:p>
        </p:txBody>
      </p:sp>
      <p:sp>
        <p:nvSpPr>
          <p:cNvPr id="17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2843784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2971800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218688" y="297180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/>
          </a:p>
        </p:txBody>
      </p:sp>
      <p:sp>
        <p:nvSpPr>
          <p:cNvPr id="20" name="Text 17"/>
          <p:cNvSpPr/>
          <p:nvPr/>
        </p:nvSpPr>
        <p:spPr>
          <a:xfrm>
            <a:off x="3675888" y="2843784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Earned and social media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Pitch reporters and use social channels to reach parents and the community directly.</a:t>
            </a:r>
            <a:endParaRPr lang="en-US" sz="1400"/>
          </a:p>
        </p:txBody>
      </p:sp>
      <p:sp>
        <p:nvSpPr>
          <p:cNvPr id="21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3479292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3607308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3218688" y="3607308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/>
          </a:p>
        </p:txBody>
      </p:sp>
      <p:sp>
        <p:nvSpPr>
          <p:cNvPr id="24" name="Text 21"/>
          <p:cNvSpPr/>
          <p:nvPr/>
        </p:nvSpPr>
        <p:spPr>
          <a:xfrm>
            <a:off x="3675888" y="3479292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Message discipline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spokesperson on the record; everyone else stays on the agreed message.</a:t>
            </a:r>
            <a:endParaRPr lang="en-US" sz="1400"/>
          </a:p>
        </p:txBody>
      </p:sp>
      <p:sp>
        <p:nvSpPr>
          <p:cNvPr id="25" name="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2384" y="4114800"/>
            <a:ext cx="5522976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688" y="4242816"/>
            <a:ext cx="310896" cy="310896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3218688" y="42428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/>
          </a:p>
        </p:txBody>
      </p:sp>
      <p:sp>
        <p:nvSpPr>
          <p:cNvPr id="28" name="Text 25"/>
          <p:cNvSpPr/>
          <p:nvPr/>
        </p:nvSpPr>
        <p:spPr>
          <a:xfrm>
            <a:off x="3675888" y="4114800"/>
            <a:ext cx="4773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response  —  </a:t>
            </a:r>
            <a:r>
              <a:rPr lang="en-US" sz="140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Answer employer claims quickly with facts before they harden into the story.</a:t>
            </a:r>
            <a:endParaRPr lang="en-US" sz="1400"/>
          </a:p>
        </p:txBody>
      </p:sp>
      <p:sp>
        <p:nvSpPr>
          <p:cNvPr id="29" name="Text 26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/>
          </a:p>
        </p:txBody>
      </p:sp>
      <p:sp>
        <p:nvSpPr>
          <p:cNvPr id="30" name="Text 27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63440" cy="5143500"/>
          </a:xfrm>
          <a:prstGeom prst="rect">
            <a:avLst/>
          </a:prstGeom>
          <a:solidFill>
            <a:srgbClr val="0C1D36">
              <a:alpha val="86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80010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777240" y="2331720"/>
            <a:ext cx="493776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Negotiating</a:t>
            </a:r>
            <a:endParaRPr lang="en-US" sz="3300" dirty="0"/>
          </a:p>
          <a:p>
            <a:pPr marL="0" indent="0" algn="l"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Health Care Benefits</a:t>
            </a:r>
            <a:endParaRPr lang="en-US" sz="3300" dirty="0"/>
          </a:p>
        </p:txBody>
      </p:sp>
      <p:sp>
        <p:nvSpPr>
          <p:cNvPr id="5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4023360"/>
            <a:ext cx="548640" cy="4572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4160520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200" i="1" dirty="0">
                <a:solidFill>
                  <a:srgbClr val="E7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fastest-growing cost at the table — and the benefit members feel the most.</a:t>
            </a:r>
            <a:endParaRPr lang="en-US" sz="1200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89980015-E5FD-8B31-FF0C-AC1D93ADEE29}"/>
              </a:ext>
            </a:extLst>
          </p:cNvPr>
          <p:cNvSpPr/>
          <p:nvPr/>
        </p:nvSpPr>
        <p:spPr>
          <a:xfrm>
            <a:off x="929640" y="156972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03</a:t>
            </a:r>
            <a:endParaRPr lang="en-US" sz="13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5684-6B47-8C8E-7C35-391BECDF0D2E}"/>
              </a:ext>
            </a:extLst>
          </p:cNvPr>
          <p:cNvSpPr>
            <a:spLocks noGrp="1"/>
          </p:cNvSpPr>
          <p:nvPr>
            <p:ph type="title" idx="100"/>
          </p:nvPr>
        </p:nvSpPr>
        <p:spPr>
          <a:xfrm>
            <a:off x="548636" y="489821"/>
            <a:ext cx="8046720" cy="685800"/>
          </a:xfrm>
        </p:spPr>
        <p:txBody>
          <a:bodyPr/>
          <a:lstStyle/>
          <a:p>
            <a:pPr algn="l"/>
            <a:r>
              <a:rPr lang="en-US" sz="2800" b="1" dirty="0">
                <a:latin typeface="Georgia" panose="02040502050405020303" pitchFamily="18" charset="0"/>
              </a:rPr>
              <a:t>Single-Payer / Medicare for 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5D1FD-7BB3-7012-9F48-B2C18D7267A1}"/>
              </a:ext>
            </a:extLst>
          </p:cNvPr>
          <p:cNvSpPr txBox="1"/>
          <p:nvPr/>
        </p:nvSpPr>
        <p:spPr>
          <a:xfrm>
            <a:off x="359924" y="1322961"/>
            <a:ext cx="7237379" cy="1569660"/>
          </a:xfrm>
          <a:prstGeom prst="rect">
            <a:avLst/>
          </a:prstGeom>
          <a:solidFill>
            <a:srgbClr val="12294A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"It makes no sense that Americans spend almost twice as much per capita on healthcare as the people of any other nation.” – Bernie Sanders</a:t>
            </a:r>
          </a:p>
          <a:p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F4A59-C144-DF88-85A7-C50C00303918}"/>
              </a:ext>
            </a:extLst>
          </p:cNvPr>
          <p:cNvSpPr txBox="1"/>
          <p:nvPr/>
        </p:nvSpPr>
        <p:spPr>
          <a:xfrm>
            <a:off x="1357978" y="2806541"/>
            <a:ext cx="7237379" cy="1569660"/>
          </a:xfrm>
          <a:prstGeom prst="rect">
            <a:avLst/>
          </a:prstGeom>
          <a:solidFill>
            <a:schemeClr val="bg1"/>
          </a:solidFill>
          <a:ln>
            <a:solidFill>
              <a:srgbClr val="12294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"A single-payer, Medicare-for-all system is the most cost-effective, fair and simple way to provide comprehensive, high-quality health care to all Americans.” – Bernie Sanders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12A39-7B76-26CA-F7CC-EC4F4D5EA943}"/>
              </a:ext>
            </a:extLst>
          </p:cNvPr>
          <p:cNvSpPr txBox="1"/>
          <p:nvPr/>
        </p:nvSpPr>
        <p:spPr>
          <a:xfrm>
            <a:off x="359924" y="4859154"/>
            <a:ext cx="392024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5C667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hoto card accent">
            <a:extLst>
              <a:ext uri="{FF2B5EF4-FFF2-40B4-BE49-F238E27FC236}">
                <a16:creationId xmlns:a16="http://schemas.microsoft.com/office/drawing/2014/main" id="{802518BD-ED28-7F9D-ED9E-A17163F8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923" y="1240665"/>
            <a:ext cx="7237379" cy="82296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photo card accent">
            <a:extLst>
              <a:ext uri="{FF2B5EF4-FFF2-40B4-BE49-F238E27FC236}">
                <a16:creationId xmlns:a16="http://schemas.microsoft.com/office/drawing/2014/main" id="{4875250C-32B5-F075-9295-F1C90DB50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7977" y="2801789"/>
            <a:ext cx="7237379" cy="82296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06D6B-095A-5A56-72EC-67E74EBB3315}"/>
              </a:ext>
            </a:extLst>
          </p:cNvPr>
          <p:cNvSpPr txBox="1"/>
          <p:nvPr/>
        </p:nvSpPr>
        <p:spPr>
          <a:xfrm>
            <a:off x="359923" y="145915"/>
            <a:ext cx="5282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200" normalizeH="0" baseline="0" noProof="0">
                <a:ln>
                  <a:noFill/>
                </a:ln>
                <a:solidFill>
                  <a:srgbClr val="C8A03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·MODULE 03 - HEALTH CARE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297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·MODULE 03 - HEALTH CARE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Health Care Dominates the Table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91056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1847088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44" y="1975836"/>
            <a:ext cx="547177" cy="547177"/>
          </a:xfrm>
          <a:prstGeom prst="rect">
            <a:avLst/>
          </a:prstGeom>
        </p:spPr>
      </p:pic>
      <p:sp>
        <p:nvSpPr>
          <p:cNvPr id="7" name="Tex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9072" y="177393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Costs outpace wages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719072" y="2121408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Premiums routinely rise faster than wages or inflation — an unguarded raise can be swallowed by a rising cost-share.</a:t>
            </a:r>
            <a:endParaRPr lang="en-US" sz="1200" dirty="0"/>
          </a:p>
        </p:txBody>
      </p:sp>
      <p:sp>
        <p:nvSpPr>
          <p:cNvPr id="9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1591056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4336" y="1847088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549" y="1975836"/>
            <a:ext cx="464245" cy="54717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925312" y="177393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Cost-shifting is the play</a:t>
            </a:r>
            <a:endParaRPr lang="en-US" sz="1450" dirty="0"/>
          </a:p>
        </p:txBody>
      </p:sp>
      <p:sp>
        <p:nvSpPr>
          <p:cNvPr id="13" name="Tex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5312" y="2121408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premium shares, deductibles, and copays move cost onto members.</a:t>
            </a:r>
            <a:endParaRPr lang="en-US" sz="1200" dirty="0"/>
          </a:p>
        </p:txBody>
      </p:sp>
      <p:sp>
        <p:nvSpPr>
          <p:cNvPr id="1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108960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3364992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00" y="3493740"/>
            <a:ext cx="546265" cy="54717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719072" y="32918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major budget pressure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1719072" y="3639312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and retiree health are among the largest long-term liabilities school districts and states cite.</a:t>
            </a:r>
            <a:endParaRPr lang="en-US" sz="1200" dirty="0"/>
          </a:p>
        </p:txBody>
      </p:sp>
      <p:sp>
        <p:nvSpPr>
          <p:cNvPr id="19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3108960"/>
            <a:ext cx="3931920" cy="1316736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4336" y="3364992"/>
            <a:ext cx="804672" cy="804672"/>
          </a:xfrm>
          <a:prstGeom prst="roundRect">
            <a:avLst>
              <a:gd name="adj" fmla="val 9091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084" y="3559873"/>
            <a:ext cx="547177" cy="41491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925312" y="32918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dollar is contested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5925312" y="3639312"/>
            <a:ext cx="25603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savings you concede become money the employer targets elsewhere — defend the whole package.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25" name="Text 19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·MODULE 03 - HEALTH CARE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Levers You Actually Bargain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4" y="1828068"/>
            <a:ext cx="385511" cy="38551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44752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Premium cost-share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768096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6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employer/employee split of the monthly premium — bargain a percentage, not a flat dollar.</a:t>
            </a:r>
            <a:endParaRPr lang="en-US" sz="960" dirty="0"/>
          </a:p>
        </p:txBody>
      </p:sp>
      <p:sp>
        <p:nvSpPr>
          <p:cNvPr id="10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667" y="1828068"/>
            <a:ext cx="327082" cy="385511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343400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Deductibles &amp; copays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3666744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6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Deductibles, copays, coinsurance, and the out-of-pocket maximum members actually pay.</a:t>
            </a:r>
            <a:endParaRPr lang="en-US" sz="960" dirty="0"/>
          </a:p>
        </p:txBody>
      </p:sp>
      <p:sp>
        <p:nvSpPr>
          <p:cNvPr id="16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392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00" y="1828068"/>
            <a:ext cx="385511" cy="385511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242048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Plan design &amp; tiers</a:t>
            </a:r>
            <a:endParaRPr lang="en-US" sz="1250" dirty="0"/>
          </a:p>
        </p:txBody>
      </p:sp>
      <p:sp>
        <p:nvSpPr>
          <p:cNvPr id="21" name="Text 16"/>
          <p:cNvSpPr/>
          <p:nvPr/>
        </p:nvSpPr>
        <p:spPr>
          <a:xfrm>
            <a:off x="6565392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6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PPO, HMO, and HDHP + HSA options and the tier structure offered to members.</a:t>
            </a:r>
            <a:endParaRPr lang="en-US" sz="960" dirty="0"/>
          </a:p>
        </p:txBody>
      </p:sp>
      <p:sp>
        <p:nvSpPr>
          <p:cNvPr id="22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804" y="3382548"/>
            <a:ext cx="385511" cy="385511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444752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Provider network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768096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6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 versus narrow networks — member access and choice weighed against cost.</a:t>
            </a:r>
            <a:endParaRPr lang="en-US" sz="960" dirty="0"/>
          </a:p>
        </p:txBody>
      </p:sp>
      <p:sp>
        <p:nvSpPr>
          <p:cNvPr id="28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334" y="3382548"/>
            <a:ext cx="351748" cy="385511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343400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Eligibility &amp; coverage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3666744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6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Dependents, spouses, part-time, and retiree  eligibility and waiting periods.</a:t>
            </a:r>
            <a:endParaRPr lang="en-US" sz="960" dirty="0"/>
          </a:p>
        </p:txBody>
      </p:sp>
      <p:sp>
        <p:nvSpPr>
          <p:cNvPr id="3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392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00" y="3397826"/>
            <a:ext cx="385511" cy="354956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7242048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Opt-out &amp; incentives</a:t>
            </a:r>
            <a:endParaRPr lang="en-US" sz="1250" dirty="0"/>
          </a:p>
        </p:txBody>
      </p:sp>
      <p:sp>
        <p:nvSpPr>
          <p:cNvPr id="39" name="Text 31"/>
          <p:cNvSpPr/>
          <p:nvPr/>
        </p:nvSpPr>
        <p:spPr>
          <a:xfrm>
            <a:off x="6565392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6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Opt-out payments, wellness incentives, and HSA / HRA employer contributions.</a:t>
            </a:r>
            <a:endParaRPr lang="en-US" sz="960" dirty="0"/>
          </a:p>
        </p:txBody>
      </p:sp>
      <p:sp>
        <p:nvSpPr>
          <p:cNvPr id="40" name="Text 32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41" name="Text 33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63440" cy="5143500"/>
          </a:xfrm>
          <a:prstGeom prst="rect">
            <a:avLst/>
          </a:prstGeom>
          <a:solidFill>
            <a:srgbClr val="0C1D36">
              <a:alpha val="86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77240" y="141732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04</a:t>
            </a:r>
            <a:endParaRPr lang="en-US" sz="1300" dirty="0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777240" y="2331720"/>
            <a:ext cx="493776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3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Common Pitfalls</a:t>
            </a:r>
            <a:endParaRPr lang="en-US" sz="3300"/>
          </a:p>
          <a:p>
            <a:pPr marL="0" indent="0" algn="l">
              <a:buNone/>
            </a:pPr>
            <a:r>
              <a:rPr lang="en-US" sz="33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How to Avoid Them</a:t>
            </a:r>
            <a:endParaRPr lang="en-US" sz="3300"/>
          </a:p>
        </p:txBody>
      </p:sp>
      <p:sp>
        <p:nvSpPr>
          <p:cNvPr id="5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4023360"/>
            <a:ext cx="548640" cy="4572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4160520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200" i="1">
                <a:solidFill>
                  <a:srgbClr val="E7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losses at the table are self-inflicted — know the traps before you sit down.</a:t>
            </a:r>
            <a:endParaRPr lang="en-US"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04 · COMMON PITFALLS</a:t>
            </a:r>
            <a:endParaRPr lang="en-US" sz="110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Six Traps That Sink Bargaining Teams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0" y="1793324"/>
            <a:ext cx="455000" cy="4550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44752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Skipping the homework</a:t>
            </a:r>
            <a:endParaRPr lang="en-US" sz="1250"/>
          </a:p>
        </p:txBody>
      </p:sp>
      <p:sp>
        <p:nvSpPr>
          <p:cNvPr id="9" name="Text 6"/>
          <p:cNvSpPr/>
          <p:nvPr/>
        </p:nvSpPr>
        <p:spPr>
          <a:xfrm>
            <a:off x="768096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Entering talks without costed proposals or comparables lets the district control the talks.  Research first.</a:t>
            </a:r>
            <a:endParaRPr lang="en-US" sz="1050" dirty="0"/>
          </a:p>
        </p:txBody>
      </p:sp>
      <p:sp>
        <p:nvSpPr>
          <p:cNvPr id="10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708" y="1793324"/>
            <a:ext cx="455000" cy="4550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343400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Members first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3666744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sure your proposals address members’ needs and that they make sense.</a:t>
            </a:r>
            <a:endParaRPr lang="en-US" sz="1050" dirty="0"/>
          </a:p>
        </p:txBody>
      </p:sp>
      <p:sp>
        <p:nvSpPr>
          <p:cNvPr id="16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392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356" y="1793324"/>
            <a:ext cx="455000" cy="4550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242048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Taking the bait</a:t>
            </a:r>
            <a:endParaRPr lang="en-US" sz="1250"/>
          </a:p>
        </p:txBody>
      </p:sp>
      <p:sp>
        <p:nvSpPr>
          <p:cNvPr id="21" name="Text 16"/>
          <p:cNvSpPr/>
          <p:nvPr/>
        </p:nvSpPr>
        <p:spPr>
          <a:xfrm>
            <a:off x="6565392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Management may provoke to force concessions or split the team. Stay calm and stick to the plan.</a:t>
            </a:r>
            <a:endParaRPr lang="en-US" sz="1050" dirty="0"/>
          </a:p>
        </p:txBody>
      </p:sp>
      <p:sp>
        <p:nvSpPr>
          <p:cNvPr id="22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60" y="3347804"/>
            <a:ext cx="455000" cy="45500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444752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Fracturing solidarity</a:t>
            </a:r>
            <a:endParaRPr lang="en-US" sz="1250"/>
          </a:p>
        </p:txBody>
      </p:sp>
      <p:sp>
        <p:nvSpPr>
          <p:cNvPr id="27" name="Text 21"/>
          <p:cNvSpPr/>
          <p:nvPr/>
        </p:nvSpPr>
        <p:spPr>
          <a:xfrm>
            <a:off x="768096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disagreements and side deals hand the district leverage. Members win when we hold together.</a:t>
            </a:r>
            <a:endParaRPr lang="en-US" sz="1050" dirty="0"/>
          </a:p>
        </p:txBody>
      </p:sp>
      <p:sp>
        <p:nvSpPr>
          <p:cNvPr id="28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708" y="3347804"/>
            <a:ext cx="455000" cy="45500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343400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Letting the clock win</a:t>
            </a:r>
            <a:endParaRPr lang="en-US" sz="1250"/>
          </a:p>
        </p:txBody>
      </p:sp>
      <p:sp>
        <p:nvSpPr>
          <p:cNvPr id="33" name="Text 26"/>
          <p:cNvSpPr/>
          <p:nvPr/>
        </p:nvSpPr>
        <p:spPr>
          <a:xfrm>
            <a:off x="3666744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There’s always time to make a bad deal. Manage the timeline; don't let it manage you.</a:t>
            </a:r>
            <a:endParaRPr lang="en-US" sz="1050" dirty="0"/>
          </a:p>
        </p:txBody>
      </p:sp>
      <p:sp>
        <p:nvSpPr>
          <p:cNvPr id="3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392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356" y="3347804"/>
            <a:ext cx="455000" cy="455000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7242048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Mixed messages</a:t>
            </a:r>
            <a:endParaRPr lang="en-US" sz="1250"/>
          </a:p>
        </p:txBody>
      </p:sp>
      <p:sp>
        <p:nvSpPr>
          <p:cNvPr id="39" name="Text 31"/>
          <p:cNvSpPr/>
          <p:nvPr/>
        </p:nvSpPr>
        <p:spPr>
          <a:xfrm>
            <a:off x="6565392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the union speaks w/ many voices, management picks the weakest. Agree the message, then speak as one.</a:t>
            </a:r>
            <a:endParaRPr lang="en-US" sz="1050" dirty="0"/>
          </a:p>
        </p:txBody>
      </p:sp>
      <p:sp>
        <p:nvSpPr>
          <p:cNvPr id="40" name="Text 32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41" name="Text 33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23C32-3D11-DCA4-1342-22D60159E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6492B61-5E37-44FA-E826-F1D4AC1033C4}"/>
              </a:ext>
            </a:extLst>
          </p:cNvPr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04 · COMMON PITFALLS</a:t>
            </a:r>
            <a:endParaRPr lang="en-US" sz="110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8CE93919-39E6-C558-43C5-43230CFF1A12}"/>
              </a:ext>
            </a:extLst>
          </p:cNvPr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list of worst mistakes</a:t>
            </a:r>
            <a:endParaRPr lang="en-US" sz="2600" dirty="0"/>
          </a:p>
        </p:txBody>
      </p:sp>
      <p:sp>
        <p:nvSpPr>
          <p:cNvPr id="4" name="card">
            <a:extLst>
              <a:ext uri="{FF2B5EF4-FFF2-40B4-BE49-F238E27FC236}">
                <a16:creationId xmlns:a16="http://schemas.microsoft.com/office/drawing/2014/main" id="{AA52B51D-1BB0-0320-FA4E-DC7BF90E7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accent">
            <a:extLst>
              <a:ext uri="{FF2B5EF4-FFF2-40B4-BE49-F238E27FC236}">
                <a16:creationId xmlns:a16="http://schemas.microsoft.com/office/drawing/2014/main" id="{E3092AFE-9F2E-04C0-F617-9009FCB7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icon chip">
            <a:extLst>
              <a:ext uri="{FF2B5EF4-FFF2-40B4-BE49-F238E27FC236}">
                <a16:creationId xmlns:a16="http://schemas.microsoft.com/office/drawing/2014/main" id="{4DEEA7D0-7199-0CD8-B01B-1F10EA43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pPr algn="ctr"/>
            <a:r>
              <a:rPr lang="en-US" sz="2800" b="1" dirty="0"/>
              <a:t>1.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8750A94-EB91-245A-C0E3-0C457DA95527}"/>
              </a:ext>
            </a:extLst>
          </p:cNvPr>
          <p:cNvSpPr/>
          <p:nvPr/>
        </p:nvSpPr>
        <p:spPr>
          <a:xfrm>
            <a:off x="1444752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</a:rPr>
              <a:t>Getting out of sync with members</a:t>
            </a:r>
            <a:endParaRPr lang="en-US" sz="125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099D72C-84E4-39DD-06A6-C8E6656F36EA}"/>
              </a:ext>
            </a:extLst>
          </p:cNvPr>
          <p:cNvSpPr/>
          <p:nvPr/>
        </p:nvSpPr>
        <p:spPr>
          <a:xfrm>
            <a:off x="768096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easy to go off on a tangent that the members have no interest in. Corollary: never stand </a:t>
            </a:r>
            <a:r>
              <a:rPr lang="en-US" sz="1050" dirty="0" err="1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betw</a:t>
            </a: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members &amp; money.</a:t>
            </a:r>
            <a:endParaRPr lang="en-US" sz="1050" dirty="0"/>
          </a:p>
        </p:txBody>
      </p:sp>
      <p:sp>
        <p:nvSpPr>
          <p:cNvPr id="10" name="card">
            <a:extLst>
              <a:ext uri="{FF2B5EF4-FFF2-40B4-BE49-F238E27FC236}">
                <a16:creationId xmlns:a16="http://schemas.microsoft.com/office/drawing/2014/main" id="{3ED2796C-A085-C899-8359-1612E11B7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accent">
            <a:extLst>
              <a:ext uri="{FF2B5EF4-FFF2-40B4-BE49-F238E27FC236}">
                <a16:creationId xmlns:a16="http://schemas.microsoft.com/office/drawing/2014/main" id="{7DB07F56-A30F-1612-70C5-72E20883B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icon chip">
            <a:extLst>
              <a:ext uri="{FF2B5EF4-FFF2-40B4-BE49-F238E27FC236}">
                <a16:creationId xmlns:a16="http://schemas.microsoft.com/office/drawing/2014/main" id="{C018D9F1-54EF-5F17-0157-8D0840AE2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9296C3CF-3B69-0485-F163-4C4391DF796D}"/>
              </a:ext>
            </a:extLst>
          </p:cNvPr>
          <p:cNvSpPr/>
          <p:nvPr/>
        </p:nvSpPr>
        <p:spPr>
          <a:xfrm>
            <a:off x="4343400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</a:rPr>
              <a:t>Time value of money</a:t>
            </a:r>
            <a:endParaRPr lang="en-US" sz="1250" dirty="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8D4A6CC4-5FC9-EF09-E286-4CEF8968A0A9}"/>
              </a:ext>
            </a:extLst>
          </p:cNvPr>
          <p:cNvSpPr/>
          <p:nvPr/>
        </p:nvSpPr>
        <p:spPr>
          <a:xfrm>
            <a:off x="3666744" y="230428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prolonging the negotiations delays a pay raise you have to account for the lost wages.</a:t>
            </a:r>
            <a:endParaRPr lang="en-US" sz="1050" dirty="0"/>
          </a:p>
        </p:txBody>
      </p:sp>
      <p:sp>
        <p:nvSpPr>
          <p:cNvPr id="16" name="card">
            <a:extLst>
              <a:ext uri="{FF2B5EF4-FFF2-40B4-BE49-F238E27FC236}">
                <a16:creationId xmlns:a16="http://schemas.microsoft.com/office/drawing/2014/main" id="{70BAA018-97CE-A616-9CD4-37BB08CC8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1790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accent">
            <a:extLst>
              <a:ext uri="{FF2B5EF4-FFF2-40B4-BE49-F238E27FC236}">
                <a16:creationId xmlns:a16="http://schemas.microsoft.com/office/drawing/2014/main" id="{54B61C1C-EF31-1D71-16F9-05D01970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1790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icon chip">
            <a:extLst>
              <a:ext uri="{FF2B5EF4-FFF2-40B4-BE49-F238E27FC236}">
                <a16:creationId xmlns:a16="http://schemas.microsoft.com/office/drawing/2014/main" id="{EE35D32D-ED7C-BD3A-D342-894B21878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392" y="173736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7F55320C-2A7C-5806-AB2E-2BA96B0AB3A5}"/>
              </a:ext>
            </a:extLst>
          </p:cNvPr>
          <p:cNvSpPr/>
          <p:nvPr/>
        </p:nvSpPr>
        <p:spPr>
          <a:xfrm>
            <a:off x="7242048" y="171907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Ratification becomes referendum</a:t>
            </a:r>
            <a:endParaRPr lang="en-US" sz="1250" dirty="0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AC64FE85-2656-7712-8A99-EFDA37A525AF}"/>
              </a:ext>
            </a:extLst>
          </p:cNvPr>
          <p:cNvSpPr/>
          <p:nvPr/>
        </p:nvSpPr>
        <p:spPr>
          <a:xfrm>
            <a:off x="6565392" y="2304288"/>
            <a:ext cx="224942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 don’t get to vote on how you run the union, so they’ll make dissatisfaction known in ratification vote.</a:t>
            </a:r>
            <a:endParaRPr lang="en-US" sz="1050" dirty="0"/>
          </a:p>
        </p:txBody>
      </p:sp>
      <p:sp>
        <p:nvSpPr>
          <p:cNvPr id="22" name="card">
            <a:extLst>
              <a:ext uri="{FF2B5EF4-FFF2-40B4-BE49-F238E27FC236}">
                <a16:creationId xmlns:a16="http://schemas.microsoft.com/office/drawing/2014/main" id="{886140EC-918D-E2A3-FB36-1A013FDF0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accent">
            <a:extLst>
              <a:ext uri="{FF2B5EF4-FFF2-40B4-BE49-F238E27FC236}">
                <a16:creationId xmlns:a16="http://schemas.microsoft.com/office/drawing/2014/main" id="{6BAAF2EB-5F5F-903B-2FEF-9DA73FF14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icon chip">
            <a:extLst>
              <a:ext uri="{FF2B5EF4-FFF2-40B4-BE49-F238E27FC236}">
                <a16:creationId xmlns:a16="http://schemas.microsoft.com/office/drawing/2014/main" id="{B3067DA5-E6DC-8C1A-4F17-2DFD49C7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</a:p>
        </p:txBody>
      </p:sp>
      <p:sp>
        <p:nvSpPr>
          <p:cNvPr id="26" name="Text 20">
            <a:extLst>
              <a:ext uri="{FF2B5EF4-FFF2-40B4-BE49-F238E27FC236}">
                <a16:creationId xmlns:a16="http://schemas.microsoft.com/office/drawing/2014/main" id="{4F840A8B-4809-9B38-30FE-966F55B74222}"/>
              </a:ext>
            </a:extLst>
          </p:cNvPr>
          <p:cNvSpPr/>
          <p:nvPr/>
        </p:nvSpPr>
        <p:spPr>
          <a:xfrm>
            <a:off x="1444752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Playing the cost game</a:t>
            </a:r>
            <a:endParaRPr lang="en-US" sz="1250" dirty="0"/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833CA0E3-A715-4FBA-C9F8-47D37148E33D}"/>
              </a:ext>
            </a:extLst>
          </p:cNvPr>
          <p:cNvSpPr/>
          <p:nvPr/>
        </p:nvSpPr>
        <p:spPr>
          <a:xfrm>
            <a:off x="768096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often a mistake to buy into management’s game on costs. Demand what the members want. </a:t>
            </a:r>
            <a:endParaRPr lang="en-US" sz="1050" dirty="0"/>
          </a:p>
        </p:txBody>
      </p:sp>
      <p:sp>
        <p:nvSpPr>
          <p:cNvPr id="28" name="card">
            <a:extLst>
              <a:ext uri="{FF2B5EF4-FFF2-40B4-BE49-F238E27FC236}">
                <a16:creationId xmlns:a16="http://schemas.microsoft.com/office/drawing/2014/main" id="{9A1BD7B3-07F3-E135-F97E-95AAB2A92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accent">
            <a:extLst>
              <a:ext uri="{FF2B5EF4-FFF2-40B4-BE49-F238E27FC236}">
                <a16:creationId xmlns:a16="http://schemas.microsoft.com/office/drawing/2014/main" id="{7B1C5CAD-86A3-C6F3-C2B0-B1BE5EE50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icon chip">
            <a:extLst>
              <a:ext uri="{FF2B5EF4-FFF2-40B4-BE49-F238E27FC236}">
                <a16:creationId xmlns:a16="http://schemas.microsoft.com/office/drawing/2014/main" id="{994713A6-5990-21B4-DB1A-5CBF6654B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744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2" name="Text 25">
            <a:extLst>
              <a:ext uri="{FF2B5EF4-FFF2-40B4-BE49-F238E27FC236}">
                <a16:creationId xmlns:a16="http://schemas.microsoft.com/office/drawing/2014/main" id="{E7FEEB5C-F245-629A-230C-9B234AA41738}"/>
              </a:ext>
            </a:extLst>
          </p:cNvPr>
          <p:cNvSpPr/>
          <p:nvPr/>
        </p:nvSpPr>
        <p:spPr>
          <a:xfrm>
            <a:off x="4343400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Failure to enforce</a:t>
            </a:r>
            <a:endParaRPr lang="en-US" sz="1250" dirty="0"/>
          </a:p>
        </p:txBody>
      </p:sp>
      <p:sp>
        <p:nvSpPr>
          <p:cNvPr id="33" name="Text 26">
            <a:extLst>
              <a:ext uri="{FF2B5EF4-FFF2-40B4-BE49-F238E27FC236}">
                <a16:creationId xmlns:a16="http://schemas.microsoft.com/office/drawing/2014/main" id="{25E293EC-DA11-7DB5-FA36-675BBBDBDD51}"/>
              </a:ext>
            </a:extLst>
          </p:cNvPr>
          <p:cNvSpPr/>
          <p:nvPr/>
        </p:nvSpPr>
        <p:spPr>
          <a:xfrm>
            <a:off x="3666744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prep for negotiations you may identify issues that were already covered but not enforced. Grieve, don’t renegotiate.</a:t>
            </a:r>
            <a:endParaRPr lang="en-US" sz="1050" dirty="0"/>
          </a:p>
        </p:txBody>
      </p:sp>
      <p:sp>
        <p:nvSpPr>
          <p:cNvPr id="34" name="card">
            <a:extLst>
              <a:ext uri="{FF2B5EF4-FFF2-40B4-BE49-F238E27FC236}">
                <a16:creationId xmlns:a16="http://schemas.microsoft.com/office/drawing/2014/main" id="{28ACB40D-E506-01DA-9479-AD6C852DA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3072384"/>
            <a:ext cx="2615184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accent">
            <a:extLst>
              <a:ext uri="{FF2B5EF4-FFF2-40B4-BE49-F238E27FC236}">
                <a16:creationId xmlns:a16="http://schemas.microsoft.com/office/drawing/2014/main" id="{E669E84C-BFCE-8334-698B-C22FF4507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3072384"/>
            <a:ext cx="82296" cy="13716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icon chip">
            <a:extLst>
              <a:ext uri="{FF2B5EF4-FFF2-40B4-BE49-F238E27FC236}">
                <a16:creationId xmlns:a16="http://schemas.microsoft.com/office/drawing/2014/main" id="{9982AFE6-90AB-A42C-2499-AB04FB1E8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392" y="3291840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8" name="Text 30">
            <a:extLst>
              <a:ext uri="{FF2B5EF4-FFF2-40B4-BE49-F238E27FC236}">
                <a16:creationId xmlns:a16="http://schemas.microsoft.com/office/drawing/2014/main" id="{976B687B-7DBE-6EE9-0C70-DACD2CDF64C5}"/>
              </a:ext>
            </a:extLst>
          </p:cNvPr>
          <p:cNvSpPr/>
          <p:nvPr/>
        </p:nvSpPr>
        <p:spPr>
          <a:xfrm>
            <a:off x="7242048" y="3273552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2294A"/>
                </a:solidFill>
                <a:latin typeface="Georgia" pitchFamily="34" charset="0"/>
              </a:rPr>
              <a:t>Don’t miss the window</a:t>
            </a:r>
            <a:endParaRPr lang="en-US" sz="1250" dirty="0"/>
          </a:p>
        </p:txBody>
      </p:sp>
      <p:sp>
        <p:nvSpPr>
          <p:cNvPr id="39" name="Text 31">
            <a:extLst>
              <a:ext uri="{FF2B5EF4-FFF2-40B4-BE49-F238E27FC236}">
                <a16:creationId xmlns:a16="http://schemas.microsoft.com/office/drawing/2014/main" id="{2F86C9DA-E77A-7C0C-1F3F-B9473363977A}"/>
              </a:ext>
            </a:extLst>
          </p:cNvPr>
          <p:cNvSpPr/>
          <p:nvPr/>
        </p:nvSpPr>
        <p:spPr>
          <a:xfrm>
            <a:off x="6565392" y="3858768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Timing is often a huge factor. Keep an eye on external events and make your deal at the most advantageous time.</a:t>
            </a:r>
            <a:endParaRPr lang="en-US" sz="1050" dirty="0"/>
          </a:p>
        </p:txBody>
      </p:sp>
      <p:sp>
        <p:nvSpPr>
          <p:cNvPr id="40" name="Text 32">
            <a:extLst>
              <a:ext uri="{FF2B5EF4-FFF2-40B4-BE49-F238E27FC236}">
                <a16:creationId xmlns:a16="http://schemas.microsoft.com/office/drawing/2014/main" id="{E6F36446-7955-B676-FE81-BBE22692D478}"/>
              </a:ext>
            </a:extLst>
          </p:cNvPr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41" name="Text 33">
            <a:extLst>
              <a:ext uri="{FF2B5EF4-FFF2-40B4-BE49-F238E27FC236}">
                <a16:creationId xmlns:a16="http://schemas.microsoft.com/office/drawing/2014/main" id="{7CB08853-E70E-55C4-8F24-005896C1C184}"/>
              </a:ext>
            </a:extLst>
          </p:cNvPr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6011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85800" y="50292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Takeaways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85800" y="365760"/>
            <a:ext cx="7772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</a:t>
            </a:r>
            <a:endParaRPr lang="en-US" sz="1100" dirty="0"/>
          </a:p>
        </p:txBody>
      </p:sp>
      <p:sp>
        <p:nvSpPr>
          <p:cNvPr id="4" name="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1517904"/>
            <a:ext cx="457200" cy="457200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85800" y="15179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371600" y="1481328"/>
            <a:ext cx="722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your legal rights   </a:t>
            </a:r>
            <a:r>
              <a:rPr lang="en-US" sz="1250" dirty="0">
                <a:solidFill>
                  <a:srgbClr val="C9D2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Bargain the mandatory subjects, classify carefully, and document everything.</a:t>
            </a:r>
            <a:endParaRPr lang="en-US" sz="1450" dirty="0"/>
          </a:p>
        </p:txBody>
      </p:sp>
      <p:sp>
        <p:nvSpPr>
          <p:cNvPr id="7" name="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135124"/>
            <a:ext cx="457200" cy="457200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85800" y="213512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371600" y="2098548"/>
            <a:ext cx="722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 relentlessly   </a:t>
            </a:r>
            <a:r>
              <a:rPr lang="en-US" sz="1250" dirty="0">
                <a:solidFill>
                  <a:srgbClr val="C9D2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Preparation is leverage — every proposal researched and costed.</a:t>
            </a:r>
            <a:endParaRPr lang="en-US" sz="1450" dirty="0"/>
          </a:p>
        </p:txBody>
      </p:sp>
      <p:sp>
        <p:nvSpPr>
          <p:cNvPr id="10" name="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52344"/>
            <a:ext cx="457200" cy="457200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85800" y="27523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371600" y="2715768"/>
            <a:ext cx="722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450" dirty="0"/>
          </a:p>
        </p:txBody>
      </p:sp>
      <p:sp>
        <p:nvSpPr>
          <p:cNvPr id="13" name="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3369564"/>
            <a:ext cx="457200" cy="457200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85800" y="336956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371600" y="3332988"/>
            <a:ext cx="722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Build leverage  </a:t>
            </a: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C9D2D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Leverage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C9D2D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is the engine that drives the negotiations.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3986784"/>
            <a:ext cx="457200" cy="457200"/>
          </a:xfrm>
          <a:prstGeom prst="ellipse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85800" y="39867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371600" y="3950208"/>
            <a:ext cx="722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450" dirty="0"/>
          </a:p>
        </p:txBody>
      </p:sp>
      <p:sp>
        <p:nvSpPr>
          <p:cNvPr id="19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4590288"/>
            <a:ext cx="502920" cy="41148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85800" y="468172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E792F-87D3-5FC1-E985-9FCC9C0CF16E}"/>
              </a:ext>
            </a:extLst>
          </p:cNvPr>
          <p:cNvSpPr txBox="1"/>
          <p:nvPr/>
        </p:nvSpPr>
        <p:spPr>
          <a:xfrm>
            <a:off x="1270001" y="2798062"/>
            <a:ext cx="5842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Organize the membership   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C9D2D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 mobilized, united unit is what wins the contract.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04AB6-9CAD-0516-D1AD-36DB3D21152B}"/>
              </a:ext>
            </a:extLst>
          </p:cNvPr>
          <p:cNvSpPr txBox="1"/>
          <p:nvPr/>
        </p:nvSpPr>
        <p:spPr>
          <a:xfrm>
            <a:off x="1270001" y="4018135"/>
            <a:ext cx="7325359" cy="31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Communicate strategically  </a:t>
            </a:r>
            <a:r>
              <a:rPr lang="en-US" sz="1250" dirty="0">
                <a:solidFill>
                  <a:srgbClr val="C9D2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internal &amp; </a:t>
            </a:r>
            <a:r>
              <a:rPr lang="en-US" sz="1250" dirty="0" err="1">
                <a:solidFill>
                  <a:srgbClr val="C9D2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extermal</a:t>
            </a:r>
            <a:r>
              <a:rPr lang="en-US" sz="1250" dirty="0">
                <a:solidFill>
                  <a:srgbClr val="C9D2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communications are vitally important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yebrow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PRESENTER</a:t>
            </a:r>
            <a:endParaRPr lang="en-US" sz="1100"/>
          </a:p>
        </p:txBody>
      </p:sp>
      <p:sp>
        <p:nvSpPr>
          <p:cNvPr id="3" name="Title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 Borer</a:t>
            </a:r>
            <a:endParaRPr lang="en-US" sz="3000"/>
          </a:p>
        </p:txBody>
      </p:sp>
      <p:sp>
        <p:nvSpPr>
          <p:cNvPr id="4" name="role"/>
          <p:cNvSpPr/>
          <p:nvPr/>
        </p:nvSpPr>
        <p:spPr>
          <a:xfrm>
            <a:off x="548640" y="127400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Attorney</a:t>
            </a:r>
            <a:endParaRPr lang="en-US" sz="1400" dirty="0"/>
          </a:p>
        </p:txBody>
      </p:sp>
      <p:sp>
        <p:nvSpPr>
          <p:cNvPr id="5" name="photo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90000"/>
            <a:ext cx="2895600" cy="289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hoto card 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90000"/>
            <a:ext cx="2895600" cy="82296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avatar backdr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440" y="1900000"/>
            <a:ext cx="1600000" cy="1600000"/>
          </a:xfrm>
          <a:prstGeom prst="ellipse">
            <a:avLst/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avatar hea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6440" y="2110000"/>
            <a:ext cx="540000" cy="540000"/>
          </a:xfrm>
          <a:prstGeom prst="ellipse">
            <a:avLst/>
          </a:prstGeom>
          <a:solidFill>
            <a:srgbClr val="B8C1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avatar shoulder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6440" y="2740000"/>
            <a:ext cx="900000" cy="520000"/>
          </a:xfrm>
          <a:prstGeom prst="trapezoid">
            <a:avLst>
              <a:gd name="adj" fmla="val 30000"/>
            </a:avLst>
          </a:prstGeom>
          <a:solidFill>
            <a:srgbClr val="B8C1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photo label"/>
          <p:cNvSpPr/>
          <p:nvPr/>
        </p:nvSpPr>
        <p:spPr>
          <a:xfrm>
            <a:off x="548640" y="3760000"/>
            <a:ext cx="289560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presenter photo</a:t>
            </a:r>
            <a:endParaRPr lang="en-US" sz="1050"/>
          </a:p>
        </p:txBody>
      </p:sp>
      <p:sp>
        <p:nvSpPr>
          <p:cNvPr id="11" name="qualifications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1880" y="1590000"/>
            <a:ext cx="4983480" cy="289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qualifications card 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1880" y="1590000"/>
            <a:ext cx="4983480" cy="82296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qualifications heading"/>
          <p:cNvSpPr/>
          <p:nvPr/>
        </p:nvSpPr>
        <p:spPr>
          <a:xfrm>
            <a:off x="3886200" y="1830000"/>
            <a:ext cx="4450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Qualifications</a:t>
            </a:r>
            <a:endParaRPr lang="en-US" sz="1600"/>
          </a:p>
        </p:txBody>
      </p:sp>
      <p:sp>
        <p:nvSpPr>
          <p:cNvPr id="14" name="qualifications list"/>
          <p:cNvSpPr/>
          <p:nvPr/>
        </p:nvSpPr>
        <p:spPr>
          <a:xfrm>
            <a:off x="3886200" y="2174817"/>
            <a:ext cx="4475160" cy="22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lnSpc>
                <a:spcPct val="108000"/>
              </a:lnSpc>
              <a:spcAft>
                <a:spcPts val="1300"/>
              </a:spcAft>
              <a:buClr>
                <a:srgbClr val="C8A03C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 yrs. in union negotiations</a:t>
            </a:r>
          </a:p>
          <a:p>
            <a:pPr marL="228600" indent="-228600">
              <a:lnSpc>
                <a:spcPct val="108000"/>
              </a:lnSpc>
              <a:spcAft>
                <a:spcPts val="1300"/>
              </a:spcAft>
              <a:buClr>
                <a:srgbClr val="C8A03C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Federal, state &amp; private sector</a:t>
            </a:r>
          </a:p>
          <a:p>
            <a:pPr marL="228600" indent="-228600">
              <a:lnSpc>
                <a:spcPct val="108000"/>
              </a:lnSpc>
              <a:spcAft>
                <a:spcPts val="1300"/>
              </a:spcAft>
              <a:buClr>
                <a:srgbClr val="C8A03C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Hundreds of major public and private sector contracts</a:t>
            </a:r>
          </a:p>
          <a:p>
            <a:pPr marL="228600" indent="-228600">
              <a:lnSpc>
                <a:spcPct val="108000"/>
              </a:lnSpc>
              <a:spcAft>
                <a:spcPts val="1300"/>
              </a:spcAft>
              <a:buClr>
                <a:srgbClr val="C8A03C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Counsel at Gilbert Employment Law, PC</a:t>
            </a:r>
          </a:p>
          <a:p>
            <a:pPr marL="228600" indent="-228600">
              <a:lnSpc>
                <a:spcPct val="108000"/>
              </a:lnSpc>
              <a:spcAft>
                <a:spcPts val="1300"/>
              </a:spcAft>
              <a:buClr>
                <a:srgbClr val="C8A03C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 Admission: Ohio</a:t>
            </a:r>
            <a:endParaRPr lang="en-US" sz="1100" dirty="0">
              <a:solidFill>
                <a:srgbClr val="1E27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5" name="footer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A6271E-2899-D2FB-3D67-E3987F7F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65" y="1795647"/>
            <a:ext cx="2112950" cy="26134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1D36">
              <a:alpha val="5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lower 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51760"/>
            <a:ext cx="9144000" cy="2500884"/>
          </a:xfrm>
          <a:prstGeom prst="rect">
            <a:avLst/>
          </a:prstGeom>
          <a:solidFill>
            <a:srgbClr val="0C1D36">
              <a:alpha val="8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85800" y="212140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 DISCUSSION</a:t>
            </a:r>
            <a:endParaRPr lang="en-US" sz="1300"/>
          </a:p>
        </p:txBody>
      </p:sp>
      <p:sp>
        <p:nvSpPr>
          <p:cNvPr id="5" name="Text 1"/>
          <p:cNvSpPr>
            <a:spLocks noGrp="1"/>
          </p:cNvSpPr>
          <p:nvPr>
            <p:ph type="title" idx="101" hasCustomPrompt="1"/>
          </p:nvPr>
        </p:nvSpPr>
        <p:spPr>
          <a:xfrm>
            <a:off x="685800" y="2542032"/>
            <a:ext cx="7863840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Questions?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713232" y="3968496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EDEF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talk through your toughest issues.</a:t>
            </a:r>
            <a:endParaRPr lang="en-US" sz="1500" dirty="0"/>
          </a:p>
        </p:txBody>
      </p:sp>
      <p:sp>
        <p:nvSpPr>
          <p:cNvPr id="7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" y="4498848"/>
            <a:ext cx="502920" cy="41148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13232" y="4608576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 · LEGAL FRAMEWORK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this session covers</a:t>
            </a:r>
            <a:endParaRPr lang="en-US" sz="2600" dirty="0"/>
          </a:p>
        </p:txBody>
      </p:sp>
      <p:sp>
        <p:nvSpPr>
          <p:cNvPr id="4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55648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7008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207008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76656" y="21945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&amp; Tactics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658368" y="2601468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Negotiation require strategic planning &amp; flexibility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432304" y="2395728"/>
            <a:ext cx="2560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200" dirty="0"/>
          </a:p>
        </p:txBody>
      </p:sp>
      <p:sp>
        <p:nvSpPr>
          <p:cNvPr id="10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60" y="1772769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1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416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328416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2798064" y="21945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</a:rPr>
              <a:t>Leverage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4553712" y="2395728"/>
            <a:ext cx="2560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200" dirty="0"/>
          </a:p>
        </p:txBody>
      </p:sp>
      <p:sp>
        <p:nvSpPr>
          <p:cNvPr id="16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7448" y="1792224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sz="1050" dirty="0"/>
          </a:p>
        </p:txBody>
      </p:sp>
      <p:sp>
        <p:nvSpPr>
          <p:cNvPr id="17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9824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761488" y="2752113"/>
            <a:ext cx="1609344" cy="7235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develop it, </a:t>
            </a:r>
          </a:p>
          <a:p>
            <a:pPr marL="0" indent="0" algn="ctr">
              <a:lnSpc>
                <a:spcPct val="103000"/>
              </a:lnSpc>
              <a:buNone/>
            </a:pPr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use it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449824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4937760" y="2724912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3000"/>
              </a:lnSpc>
              <a:buNone/>
            </a:pP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6675120" y="2395728"/>
            <a:ext cx="2560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2200" dirty="0"/>
          </a:p>
        </p:txBody>
      </p:sp>
      <p:sp>
        <p:nvSpPr>
          <p:cNvPr id="22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2864" y="1755648"/>
            <a:ext cx="1901952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008584" y="2251564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</a:rPr>
              <a:t>Common</a:t>
            </a:r>
          </a:p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</a:rPr>
              <a:t>Pitfalls</a:t>
            </a:r>
            <a:endParaRPr lang="en-US" sz="1350" dirty="0"/>
          </a:p>
        </p:txBody>
      </p:sp>
      <p:sp>
        <p:nvSpPr>
          <p:cNvPr id="23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1232" y="1463040"/>
            <a:ext cx="585216" cy="585216"/>
          </a:xfrm>
          <a:prstGeom prst="ellipse">
            <a:avLst/>
          </a:prstGeom>
          <a:solidFill>
            <a:srgbClr val="12294A"/>
          </a:solidFill>
          <a:ln w="19050">
            <a:solidFill>
              <a:srgbClr val="C8A0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7571232" y="1463040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4C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000" dirty="0"/>
          </a:p>
        </p:txBody>
      </p:sp>
      <p:sp>
        <p:nvSpPr>
          <p:cNvPr id="25" name="Text 23"/>
          <p:cNvSpPr/>
          <p:nvPr/>
        </p:nvSpPr>
        <p:spPr>
          <a:xfrm>
            <a:off x="4951768" y="2276856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Health Care</a:t>
            </a:r>
            <a:endParaRPr lang="en-US" sz="1350" dirty="0"/>
          </a:p>
        </p:txBody>
      </p:sp>
      <p:sp>
        <p:nvSpPr>
          <p:cNvPr id="26" name="Text 24"/>
          <p:cNvSpPr/>
          <p:nvPr/>
        </p:nvSpPr>
        <p:spPr>
          <a:xfrm>
            <a:off x="7059168" y="2724912"/>
            <a:ext cx="160934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C667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Mistakes &amp; traps to avoid for a successful negotiations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lnSpc>
                <a:spcPct val="103000"/>
              </a:lnSpc>
              <a:buNone/>
            </a:pPr>
            <a:endParaRPr lang="en-US" sz="1050" dirty="0"/>
          </a:p>
        </p:txBody>
      </p:sp>
      <p:sp>
        <p:nvSpPr>
          <p:cNvPr id="27" name="no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" y="4151376"/>
            <a:ext cx="8311896" cy="512064"/>
          </a:xfrm>
          <a:prstGeom prst="rect">
            <a:avLst/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777240" y="4224528"/>
            <a:ext cx="789127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these issues matter: </a:t>
            </a:r>
            <a:r>
              <a:rPr lang="en-US" sz="1150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Negotiations are an exercise in strategy and power. Preparation is always key, but since </a:t>
            </a: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school-employee units cannot legally strike, so we must look for leverage in other way. 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6472A1-176D-FAC6-CBEE-9474EE1CB00E}"/>
              </a:ext>
            </a:extLst>
          </p:cNvPr>
          <p:cNvSpPr txBox="1"/>
          <p:nvPr/>
        </p:nvSpPr>
        <p:spPr>
          <a:xfrm>
            <a:off x="4963052" y="2894629"/>
            <a:ext cx="160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the toughest issue &amp; one that requires special attention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63440" cy="5143500"/>
          </a:xfrm>
          <a:prstGeom prst="rect">
            <a:avLst/>
          </a:prstGeom>
          <a:solidFill>
            <a:srgbClr val="0C1D36">
              <a:alpha val="8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77240" y="141732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777240" y="2331720"/>
            <a:ext cx="493776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dirty="0"/>
              <a:t>FIRST: KNOW THE LEGAL FRAMEWORK</a:t>
            </a:r>
            <a:endParaRPr lang="en-US" sz="3300" dirty="0"/>
          </a:p>
        </p:txBody>
      </p:sp>
      <p:sp>
        <p:nvSpPr>
          <p:cNvPr id="5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4023360"/>
            <a:ext cx="548640" cy="4572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4160520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200" i="1" dirty="0">
                <a:solidFill>
                  <a:srgbClr val="E7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guard rails for your negotiations.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FRAMEWORK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Duty to Bargain in Good Faith</a:t>
            </a:r>
            <a:endParaRPr lang="en-US" sz="2600" dirty="0"/>
          </a:p>
        </p:txBody>
      </p:sp>
      <p:sp>
        <p:nvSpPr>
          <p:cNvPr id="4" name="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72768"/>
            <a:ext cx="3611880" cy="2880360"/>
          </a:xfrm>
          <a:prstGeom prst="rect">
            <a:avLst/>
          </a:prstGeom>
          <a:solidFill>
            <a:srgbClr val="12294A"/>
          </a:solidFill>
          <a:ln/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1847088"/>
            <a:ext cx="77724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18" y="1971446"/>
            <a:ext cx="528523" cy="52852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2724912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Good faith is about conduct, not concession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22960" y="3401568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D7DE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parties must meet at reasonable times and confer in good faith over wages, hours, and terms and conditions of employment. Neither side is required to agree to a proposal or make a concession.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434840" y="1591056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Indicia of bad-faith bargaining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434840" y="2011680"/>
            <a:ext cx="4206240" cy="2331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bargaining — going through the motions with no intent to reach agreement</a:t>
            </a:r>
            <a:endParaRPr lang="en-US" sz="12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Unilateral changes to mandatory subjects without bargaining first</a:t>
            </a:r>
            <a:endParaRPr lang="en-US" sz="12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dealing — bypassing the union to negotiate with members</a:t>
            </a:r>
            <a:endParaRPr lang="en-US" sz="12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Refusing to furnish relevant information the union requests</a:t>
            </a:r>
            <a:endParaRPr lang="en-US" sz="12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Regressive proposals used to frustrate, not advance, a deal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434840" y="4334256"/>
            <a:ext cx="4206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Exact duties vary by state statute and labor board — know the standard in your jurisdiction.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01 · LEGAL FRAMEWORK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You Can — and Can't — Bargain Over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72768"/>
            <a:ext cx="2615184" cy="2615184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header ba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72768"/>
            <a:ext cx="2615184" cy="566928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645920"/>
            <a:ext cx="2615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1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MANDATORY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1901952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Must bargain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749808" y="2267712"/>
            <a:ext cx="2249424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Wages, hours, overtime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&amp; pension contributions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Grievance procedure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Layoff, recall &amp; seniority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and safety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49808" y="3657600"/>
            <a:ext cx="22128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50" i="1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“Terms and conditions of employment.”</a:t>
            </a:r>
            <a:endParaRPr lang="en-US" sz="950" dirty="0"/>
          </a:p>
        </p:txBody>
      </p:sp>
      <p:sp>
        <p:nvSpPr>
          <p:cNvPr id="10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72768"/>
            <a:ext cx="2615184" cy="2615184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header ba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8" y="1572768"/>
            <a:ext cx="2615184" cy="566928"/>
          </a:xfrm>
          <a:prstGeom prst="rect">
            <a:avLst/>
          </a:prstGeom>
          <a:solidFill>
            <a:srgbClr val="6E7C8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447288" y="1645920"/>
            <a:ext cx="2615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1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PERMISSIVE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3447288" y="1901952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bargain if both agree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3648456" y="2267712"/>
            <a:ext cx="2249424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 policy input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union affairs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management-rights areas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648456" y="3657600"/>
            <a:ext cx="22128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50" i="1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Neither side may bargain to impasse over these.</a:t>
            </a:r>
            <a:endParaRPr lang="en-US" sz="950" dirty="0"/>
          </a:p>
        </p:txBody>
      </p:sp>
      <p:sp>
        <p:nvSpPr>
          <p:cNvPr id="16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72768"/>
            <a:ext cx="2615184" cy="2615184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header ba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936" y="1572768"/>
            <a:ext cx="2615184" cy="566928"/>
          </a:xfrm>
          <a:prstGeom prst="rect">
            <a:avLst/>
          </a:prstGeom>
          <a:solidFill>
            <a:srgbClr val="9C3B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345936" y="1645920"/>
            <a:ext cx="26151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kern="0" spc="1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PROHIBITED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345936" y="1901952"/>
            <a:ext cx="26151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Cannot bargain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6547104" y="2267712"/>
            <a:ext cx="2249424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Terms that conflict with statute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Waiver of statutory rights</a:t>
            </a:r>
            <a:endParaRPr lang="en-US" sz="11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Closed-shop terms where barred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547104" y="3657600"/>
            <a:ext cx="22128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950" i="1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Illegal subjects are void even if agreed.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548640" y="4370832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varies from state to state, so do some research. The classification of a subject is often the real fight — many budgetary and staffing decisions are reserved as management rights.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FRAMEWORK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Unfair Labor Practices at the Table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72768"/>
            <a:ext cx="393192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384" y="1828800"/>
            <a:ext cx="640080" cy="640080"/>
          </a:xfrm>
          <a:prstGeom prst="roundRect">
            <a:avLst>
              <a:gd name="adj" fmla="val 11429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57" y="1931213"/>
            <a:ext cx="385134" cy="43525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36192" y="1883664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Employer ULPs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04672" y="2596896"/>
            <a:ext cx="3456432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Refusing to bargain a mandatory subject</a:t>
            </a:r>
            <a:endParaRPr lang="en-US" sz="115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Making unilateral changes mid-bargaining</a:t>
            </a:r>
            <a:endParaRPr lang="en-US" sz="115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dealing with members</a:t>
            </a:r>
            <a:endParaRPr lang="en-US" sz="115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Retaliation for protected activity</a:t>
            </a:r>
            <a:endParaRPr lang="en-US" sz="115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Failing to furnish requested information</a:t>
            </a:r>
            <a:endParaRPr lang="en-US" sz="1150" dirty="0"/>
          </a:p>
        </p:txBody>
      </p:sp>
      <p:sp>
        <p:nvSpPr>
          <p:cNvPr id="9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1572768"/>
            <a:ext cx="393192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icon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2624" y="1828800"/>
            <a:ext cx="640080" cy="640080"/>
          </a:xfrm>
          <a:prstGeom prst="roundRect">
            <a:avLst>
              <a:gd name="adj" fmla="val 11429"/>
            </a:avLst>
          </a:prstGeom>
          <a:solidFill>
            <a:srgbClr val="F5F2EA"/>
          </a:solidFill>
          <a:ln w="12700">
            <a:solidFill>
              <a:srgbClr val="E4DE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097" y="1931213"/>
            <a:ext cx="385134" cy="43525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742432" y="1883664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Union ULPs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010912" y="2596896"/>
            <a:ext cx="3456432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Refusing to bargain on a mandatory subject.</a:t>
            </a:r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Insisting to impasse on permissive or illegal subjects</a:t>
            </a:r>
            <a:endParaRPr lang="en-US" sz="115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Coercing members over representation</a:t>
            </a:r>
            <a:endParaRPr lang="en-US" sz="115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Unlawful job actions where prohibited</a:t>
            </a:r>
            <a:endParaRPr lang="en-US" sz="1150" dirty="0"/>
          </a:p>
        </p:txBody>
      </p:sp>
      <p:sp>
        <p:nvSpPr>
          <p:cNvPr id="14" name="callou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041648"/>
            <a:ext cx="8046720" cy="658368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callout 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041648"/>
            <a:ext cx="91440" cy="658368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822960" y="4041648"/>
            <a:ext cx="76809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everything.  </a:t>
            </a: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dated, detailed bargaining log is your evidence if you file — or defend against — a charge.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</a:t>
            </a:r>
            <a:r>
              <a:rPr lang="en-US" sz="850" dirty="0" err="1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Comittee</a:t>
            </a: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Training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FRAMEWORK</a:t>
            </a:r>
            <a:endParaRPr lang="en-US" sz="110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229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 Approaches — and When to Use Each</a:t>
            </a:r>
            <a:endParaRPr lang="en-US" sz="26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3931920" cy="267004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17904"/>
            <a:ext cx="3931920" cy="71323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1609344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Positional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04672" y="1938528"/>
            <a:ext cx="3474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Distributive · zero-sum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804672" y="2414016"/>
            <a:ext cx="343814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it when
</a:t>
            </a: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for clearly economic, splittable items — across-the-board wage percentages.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04672" y="3182112"/>
            <a:ext cx="343814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9C3B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 out
</a:t>
            </a: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Hardens positions and can strain the ongoing relationship</a:t>
            </a:r>
            <a:r>
              <a:rPr lang="en-US" sz="115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150" dirty="0"/>
          </a:p>
        </p:txBody>
      </p:sp>
      <p:sp>
        <p:nvSpPr>
          <p:cNvPr id="10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1517904"/>
            <a:ext cx="3931920" cy="2670048"/>
          </a:xfrm>
          <a:prstGeom prst="rect">
            <a:avLst/>
          </a:prstGeom>
          <a:solidFill>
            <a:srgbClr val="FFFFFF"/>
          </a:solidFill>
          <a:ln w="12700">
            <a:solidFill>
              <a:srgbClr val="E4DECF"/>
            </a:solidFill>
            <a:prstDash val="solid"/>
          </a:ln>
          <a:effectLst>
            <a:outerShdw blurRad="88900" dist="38100" dir="5400000" algn="bl" rotWithShape="0">
              <a:srgbClr val="0C1D36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880" y="1517904"/>
            <a:ext cx="3931920" cy="713232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10912" y="1609344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Interest-Based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010912" y="1938528"/>
            <a:ext cx="3474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Integrative · problem-solving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010912" y="2414016"/>
            <a:ext cx="343814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1229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it when
</a:t>
            </a: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for complex problems — class size, planning time, workload, and staffing.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010912" y="3182112"/>
            <a:ext cx="343814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3000"/>
              </a:lnSpc>
              <a:buNone/>
            </a:pPr>
            <a:r>
              <a:rPr lang="en-US" sz="1400" b="1" dirty="0">
                <a:solidFill>
                  <a:srgbClr val="9C3B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 out
</a:t>
            </a:r>
            <a:r>
              <a:rPr lang="en-US" sz="1400" dirty="0">
                <a:solidFill>
                  <a:srgbClr val="1E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Needs trust and skilled facilitation; vulnerable if one side stays positional.</a:t>
            </a:r>
            <a:endParaRPr lang="en-US" sz="1400" dirty="0"/>
          </a:p>
        </p:txBody>
      </p:sp>
      <p:sp>
        <p:nvSpPr>
          <p:cNvPr id="16" name="bottom-line ba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370832"/>
            <a:ext cx="8046720" cy="457200"/>
          </a:xfrm>
          <a:prstGeom prst="rect">
            <a:avLst/>
          </a:prstGeom>
          <a:solidFill>
            <a:srgbClr val="1229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370832"/>
            <a:ext cx="91440" cy="457200"/>
          </a:xfrm>
          <a:prstGeom prst="rect">
            <a:avLst/>
          </a:prstGeom>
          <a:solidFill>
            <a:srgbClr val="C8A0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22960" y="4370832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4C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 line: 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school contracts are hybrid — match the method to the issue, table by table.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02920" y="482803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C66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Bargaining · Union Training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229600" y="482803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8A0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2682</Words>
  <Application>Microsoft Office PowerPoint</Application>
  <PresentationFormat>On-screen Show (16:9)</PresentationFormat>
  <Paragraphs>392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Georgia</vt:lpstr>
      <vt:lpstr>Office Theme</vt:lpstr>
      <vt:lpstr>Preliminary Matters</vt:lpstr>
      <vt:lpstr>Union Collective Bargaining Negotiations</vt:lpstr>
      <vt:lpstr>David Borer</vt:lpstr>
      <vt:lpstr>What this session covers</vt:lpstr>
      <vt:lpstr>FIRST: KNOW THE LEGAL FRAMEWORK</vt:lpstr>
      <vt:lpstr>The Duty to Bargain in Good Faith</vt:lpstr>
      <vt:lpstr>What You Can — and Can't — Bargain Over</vt:lpstr>
      <vt:lpstr>Unfair Labor Practices at the Table</vt:lpstr>
      <vt:lpstr>Two Approaches — and When to Use Each</vt:lpstr>
      <vt:lpstr>When Talks Stall: Impasse Procedures</vt:lpstr>
      <vt:lpstr>Bargaining Strategy &amp; Tactics</vt:lpstr>
      <vt:lpstr>Strategy: At the Table &amp; Away from the Table Both are important and must work together</vt:lpstr>
      <vt:lpstr>Building and Sequencing Your Proposals</vt:lpstr>
      <vt:lpstr>Timing &amp; Preparation</vt:lpstr>
      <vt:lpstr>Outside Strategy What happens away from the table is often the most imporant</vt:lpstr>
      <vt:lpstr>Leverage</vt:lpstr>
      <vt:lpstr>PowerPoint Presentation</vt:lpstr>
      <vt:lpstr>Know Your Leverage Before You Sit Down</vt:lpstr>
      <vt:lpstr>Mobilizing the Membership</vt:lpstr>
      <vt:lpstr>Building Community Coalitions</vt:lpstr>
      <vt:lpstr>Strategic Communications</vt:lpstr>
      <vt:lpstr>Negotiating Health Care Benefits</vt:lpstr>
      <vt:lpstr>Single-Payer / Medicare for All</vt:lpstr>
      <vt:lpstr>Why Health Care Dominates the Table</vt:lpstr>
      <vt:lpstr>The Levers You Actually Bargain</vt:lpstr>
      <vt:lpstr>Common Pitfalls &amp; How to Avoid Them</vt:lpstr>
      <vt:lpstr>Six Traps That Sink Bargaining Teams</vt:lpstr>
      <vt:lpstr>My list of worst mistakes</vt:lpstr>
      <vt:lpstr>Key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A. Borer</dc:creator>
  <cp:lastModifiedBy>Jack Wood</cp:lastModifiedBy>
  <cp:revision>7</cp:revision>
  <dcterms:created xsi:type="dcterms:W3CDTF">2026-07-15T17:09:53Z</dcterms:created>
  <dcterms:modified xsi:type="dcterms:W3CDTF">2026-07-21T14:16:10Z</dcterms:modified>
</cp:coreProperties>
</file>