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5.jpg" ContentType="image/jpeg"/>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70" r:id="rId15"/>
    <p:sldId id="268" r:id="rId16"/>
    <p:sldId id="271" r:id="rId17"/>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3AE76-D168-AA4F-AE90-8C15F5F46DA0}" v="1" dt="2026-07-18T19:49:27.895"/>
    <p1510:client id="{A2FA0302-127D-417B-A6F3-9DAB292CC052}" v="3" dt="2026-07-18T20:39:25.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98" d="100"/>
          <a:sy n="98" d="100"/>
        </p:scale>
        <p:origin x="6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Brodsky" userId="c58782b3-8110-4b87-845e-e3905c88dc6f" providerId="ADAL" clId="{E63E4327-7660-4295-A346-B69D4819F49A}"/>
    <pc:docChg chg="custSel addSld delSld modSld">
      <pc:chgData name="Mark Brodsky" userId="c58782b3-8110-4b87-845e-e3905c88dc6f" providerId="ADAL" clId="{E63E4327-7660-4295-A346-B69D4819F49A}" dt="2026-07-18T20:44:09.814" v="159" actId="14100"/>
      <pc:docMkLst>
        <pc:docMk/>
      </pc:docMkLst>
      <pc:sldChg chg="modSp mod">
        <pc:chgData name="Mark Brodsky" userId="c58782b3-8110-4b87-845e-e3905c88dc6f" providerId="ADAL" clId="{E63E4327-7660-4295-A346-B69D4819F49A}" dt="2026-07-18T20:16:57.049" v="82" actId="27636"/>
        <pc:sldMkLst>
          <pc:docMk/>
          <pc:sldMk cId="0" sldId="256"/>
        </pc:sldMkLst>
        <pc:spChg chg="mod">
          <ac:chgData name="Mark Brodsky" userId="c58782b3-8110-4b87-845e-e3905c88dc6f" providerId="ADAL" clId="{E63E4327-7660-4295-A346-B69D4819F49A}" dt="2026-07-18T20:16:57.049" v="82" actId="27636"/>
          <ac:spMkLst>
            <pc:docMk/>
            <pc:sldMk cId="0" sldId="256"/>
            <ac:spMk id="4" creationId="{00000000-0000-0000-0000-000000000000}"/>
          </ac:spMkLst>
        </pc:spChg>
        <pc:spChg chg="mod">
          <ac:chgData name="Mark Brodsky" userId="c58782b3-8110-4b87-845e-e3905c88dc6f" providerId="ADAL" clId="{E63E4327-7660-4295-A346-B69D4819F49A}" dt="2026-07-18T20:08:05.370" v="58" actId="20577"/>
          <ac:spMkLst>
            <pc:docMk/>
            <pc:sldMk cId="0" sldId="256"/>
            <ac:spMk id="6" creationId="{00000000-0000-0000-0000-000000000000}"/>
          </ac:spMkLst>
        </pc:spChg>
      </pc:sldChg>
      <pc:sldChg chg="modSp mod">
        <pc:chgData name="Mark Brodsky" userId="c58782b3-8110-4b87-845e-e3905c88dc6f" providerId="ADAL" clId="{E63E4327-7660-4295-A346-B69D4819F49A}" dt="2026-07-18T20:16:56.984" v="80" actId="27636"/>
        <pc:sldMkLst>
          <pc:docMk/>
          <pc:sldMk cId="0" sldId="261"/>
        </pc:sldMkLst>
        <pc:spChg chg="mod">
          <ac:chgData name="Mark Brodsky" userId="c58782b3-8110-4b87-845e-e3905c88dc6f" providerId="ADAL" clId="{E63E4327-7660-4295-A346-B69D4819F49A}" dt="2026-07-18T20:16:56.984" v="80" actId="27636"/>
          <ac:spMkLst>
            <pc:docMk/>
            <pc:sldMk cId="0" sldId="261"/>
            <ac:spMk id="16" creationId="{00000000-0000-0000-0000-000000000000}"/>
          </ac:spMkLst>
        </pc:spChg>
      </pc:sldChg>
      <pc:sldChg chg="modSp mod">
        <pc:chgData name="Mark Brodsky" userId="c58782b3-8110-4b87-845e-e3905c88dc6f" providerId="ADAL" clId="{E63E4327-7660-4295-A346-B69D4819F49A}" dt="2026-07-18T20:16:57.017" v="81" actId="27636"/>
        <pc:sldMkLst>
          <pc:docMk/>
          <pc:sldMk cId="0" sldId="266"/>
        </pc:sldMkLst>
        <pc:spChg chg="mod">
          <ac:chgData name="Mark Brodsky" userId="c58782b3-8110-4b87-845e-e3905c88dc6f" providerId="ADAL" clId="{E63E4327-7660-4295-A346-B69D4819F49A}" dt="2026-07-18T20:16:57.017" v="81" actId="27636"/>
          <ac:spMkLst>
            <pc:docMk/>
            <pc:sldMk cId="0" sldId="266"/>
            <ac:spMk id="11" creationId="{00000000-0000-0000-0000-000000000000}"/>
          </ac:spMkLst>
        </pc:spChg>
      </pc:sldChg>
      <pc:sldChg chg="addSp modSp new mod">
        <pc:chgData name="Mark Brodsky" userId="c58782b3-8110-4b87-845e-e3905c88dc6f" providerId="ADAL" clId="{E63E4327-7660-4295-A346-B69D4819F49A}" dt="2026-07-18T20:18:29.077" v="87" actId="20577"/>
        <pc:sldMkLst>
          <pc:docMk/>
          <pc:sldMk cId="340442915" sldId="269"/>
        </pc:sldMkLst>
        <pc:spChg chg="add mod">
          <ac:chgData name="Mark Brodsky" userId="c58782b3-8110-4b87-845e-e3905c88dc6f" providerId="ADAL" clId="{E63E4327-7660-4295-A346-B69D4819F49A}" dt="2026-07-18T20:18:29.077" v="87" actId="20577"/>
          <ac:spMkLst>
            <pc:docMk/>
            <pc:sldMk cId="340442915" sldId="269"/>
            <ac:spMk id="3" creationId="{0E831296-BD31-7B91-E756-AA653AC2236F}"/>
          </ac:spMkLst>
        </pc:spChg>
      </pc:sldChg>
      <pc:sldChg chg="new del">
        <pc:chgData name="Mark Brodsky" userId="c58782b3-8110-4b87-845e-e3905c88dc6f" providerId="ADAL" clId="{E63E4327-7660-4295-A346-B69D4819F49A}" dt="2026-07-18T20:08:40.038" v="60" actId="47"/>
        <pc:sldMkLst>
          <pc:docMk/>
          <pc:sldMk cId="2259366109" sldId="269"/>
        </pc:sldMkLst>
      </pc:sldChg>
      <pc:sldChg chg="addSp modSp new mod">
        <pc:chgData name="Mark Brodsky" userId="c58782b3-8110-4b87-845e-e3905c88dc6f" providerId="ADAL" clId="{E63E4327-7660-4295-A346-B69D4819F49A}" dt="2026-07-18T20:39:13.249" v="112"/>
        <pc:sldMkLst>
          <pc:docMk/>
          <pc:sldMk cId="877924132" sldId="270"/>
        </pc:sldMkLst>
        <pc:spChg chg="add mod">
          <ac:chgData name="Mark Brodsky" userId="c58782b3-8110-4b87-845e-e3905c88dc6f" providerId="ADAL" clId="{E63E4327-7660-4295-A346-B69D4819F49A}" dt="2026-07-18T20:39:13.249" v="112"/>
          <ac:spMkLst>
            <pc:docMk/>
            <pc:sldMk cId="877924132" sldId="270"/>
            <ac:spMk id="6" creationId="{DFCCB43C-7817-CBB0-B5D8-43D95E287B31}"/>
          </ac:spMkLst>
        </pc:spChg>
        <pc:picChg chg="add mod">
          <ac:chgData name="Mark Brodsky" userId="c58782b3-8110-4b87-845e-e3905c88dc6f" providerId="ADAL" clId="{E63E4327-7660-4295-A346-B69D4819F49A}" dt="2026-07-18T20:36:20.879" v="96" actId="14100"/>
          <ac:picMkLst>
            <pc:docMk/>
            <pc:sldMk cId="877924132" sldId="270"/>
            <ac:picMk id="5" creationId="{B1673546-0DDE-16DD-E580-45187D992FEF}"/>
          </ac:picMkLst>
        </pc:picChg>
      </pc:sldChg>
      <pc:sldChg chg="add del">
        <pc:chgData name="Mark Brodsky" userId="c58782b3-8110-4b87-845e-e3905c88dc6f" providerId="ADAL" clId="{E63E4327-7660-4295-A346-B69D4819F49A}" dt="2026-07-18T20:20:30.946" v="89" actId="47"/>
        <pc:sldMkLst>
          <pc:docMk/>
          <pc:sldMk cId="4040112978" sldId="270"/>
        </pc:sldMkLst>
      </pc:sldChg>
      <pc:sldChg chg="addSp modSp new del mod">
        <pc:chgData name="Mark Brodsky" userId="c58782b3-8110-4b87-845e-e3905c88dc6f" providerId="ADAL" clId="{E63E4327-7660-4295-A346-B69D4819F49A}" dt="2026-07-18T20:43:48.403" v="156" actId="47"/>
        <pc:sldMkLst>
          <pc:docMk/>
          <pc:sldMk cId="943467919" sldId="271"/>
        </pc:sldMkLst>
        <pc:spChg chg="add mod">
          <ac:chgData name="Mark Brodsky" userId="c58782b3-8110-4b87-845e-e3905c88dc6f" providerId="ADAL" clId="{E63E4327-7660-4295-A346-B69D4819F49A}" dt="2026-07-18T20:41:56.773" v="155" actId="14100"/>
          <ac:spMkLst>
            <pc:docMk/>
            <pc:sldMk cId="943467919" sldId="271"/>
            <ac:spMk id="3" creationId="{C23999F8-66CD-2321-F396-69BE62EC0B01}"/>
          </ac:spMkLst>
        </pc:spChg>
      </pc:sldChg>
      <pc:sldChg chg="addSp modSp new mod">
        <pc:chgData name="Mark Brodsky" userId="c58782b3-8110-4b87-845e-e3905c88dc6f" providerId="ADAL" clId="{E63E4327-7660-4295-A346-B69D4819F49A}" dt="2026-07-18T20:44:09.814" v="159" actId="14100"/>
        <pc:sldMkLst>
          <pc:docMk/>
          <pc:sldMk cId="1604153174" sldId="271"/>
        </pc:sldMkLst>
        <pc:spChg chg="add mod">
          <ac:chgData name="Mark Brodsky" userId="c58782b3-8110-4b87-845e-e3905c88dc6f" providerId="ADAL" clId="{E63E4327-7660-4295-A346-B69D4819F49A}" dt="2026-07-18T20:44:09.814" v="159" actId="14100"/>
          <ac:spMkLst>
            <pc:docMk/>
            <pc:sldMk cId="1604153174" sldId="271"/>
            <ac:spMk id="3" creationId="{70B3F121-B74C-637B-8183-556E92300B3F}"/>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0"/>
        <c:ser>
          <c:idx val="0"/>
          <c:order val="0"/>
          <c:tx>
            <c:strRef>
              <c:f>Sheet1!$B$1</c:f>
              <c:strCache>
                <c:ptCount val="1"/>
                <c:pt idx="0">
                  <c:v>Members</c:v>
                </c:pt>
              </c:strCache>
            </c:strRef>
          </c:tx>
          <c:spPr>
            <a:solidFill>
              <a:srgbClr val="C0504D"/>
            </a:solidFill>
            <a:effectLst/>
          </c:spPr>
          <c:invertIfNegative val="0"/>
          <c:dLbls>
            <c:numFmt formatCode="#,##0" sourceLinked="0"/>
            <c:spPr>
              <a:noFill/>
              <a:ln>
                <a:noFill/>
              </a:ln>
              <a:effectLst/>
            </c:spPr>
            <c:txPr>
              <a:bodyPr/>
              <a:lstStyle/>
              <a:p>
                <a:pPr>
                  <a:defRPr sz="1200" b="0" i="0" u="none" strike="noStrike">
                    <a:solidFill>
                      <a:srgbClr val="000000"/>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55–59</c:v>
                </c:pt>
                <c:pt idx="1">
                  <c:v>60–69</c:v>
                </c:pt>
                <c:pt idx="2">
                  <c:v>70–79</c:v>
                </c:pt>
                <c:pt idx="3">
                  <c:v>80–89</c:v>
                </c:pt>
                <c:pt idx="4">
                  <c:v>90–99</c:v>
                </c:pt>
                <c:pt idx="5">
                  <c:v>100+</c:v>
                </c:pt>
              </c:strCache>
            </c:strRef>
          </c:cat>
          <c:val>
            <c:numRef>
              <c:f>Sheet1!$B$2:$B$7</c:f>
              <c:numCache>
                <c:formatCode>General</c:formatCode>
                <c:ptCount val="6"/>
                <c:pt idx="0">
                  <c:v>406</c:v>
                </c:pt>
                <c:pt idx="1">
                  <c:v>1597</c:v>
                </c:pt>
                <c:pt idx="2">
                  <c:v>3135</c:v>
                </c:pt>
                <c:pt idx="3">
                  <c:v>1651</c:v>
                </c:pt>
                <c:pt idx="4">
                  <c:v>463</c:v>
                </c:pt>
                <c:pt idx="5">
                  <c:v>38</c:v>
                </c:pt>
              </c:numCache>
            </c:numRef>
          </c:val>
          <c:extLst>
            <c:ext xmlns:c16="http://schemas.microsoft.com/office/drawing/2014/chart" uri="{C3380CC4-5D6E-409C-BE32-E72D297353CC}">
              <c16:uniqueId val="{00000000-CA4D-411E-B886-6D86FA61DDFF}"/>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100" b="0" i="0" u="none" strike="noStrike">
                <a:solidFill>
                  <a:srgbClr val="000000"/>
                </a:solidFill>
                <a:latin typeface="Aptos"/>
              </a:defRPr>
            </a:pPr>
            <a:endParaRPr lang="en-US"/>
          </a:p>
        </c:txPr>
        <c:crossAx val="2094734552"/>
        <c:crosses val="autoZero"/>
        <c:auto val="1"/>
        <c:lblAlgn val="ctr"/>
        <c:lblOffset val="100"/>
        <c:noMultiLvlLbl val="1"/>
      </c:catAx>
      <c:valAx>
        <c:axId val="2094734552"/>
        <c:scaling>
          <c:orientation val="minMax"/>
          <c:max val="3500"/>
          <c:min val="0"/>
        </c:scaling>
        <c:delete val="0"/>
        <c:axPos val="l"/>
        <c:majorGridlines>
          <c:spPr>
            <a:ln w="12700" cap="flat">
              <a:solidFill>
                <a:srgbClr val="D0D7DE"/>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ptos"/>
              </a:defRPr>
            </a:pPr>
            <a:endParaRPr lang="en-US"/>
          </a:p>
        </c:txPr>
        <c:crossAx val="2094734554"/>
        <c:crosses val="autoZero"/>
        <c:crossBetween val="between"/>
        <c:majorUnit val="500"/>
      </c:valAx>
      <c:spPr>
        <a:noFill/>
        <a:ln>
          <a:noFill/>
        </a:ln>
        <a:effectLst/>
      </c:spPr>
    </c:plotArea>
    <c:plotVisOnly val="1"/>
    <c:dispBlanksAs val="span"/>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02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with the core message: retirement should not be the end of union membership. Retirees carry history, relationships, political power, and time. The question for local leaders is not whether retirees matter; it is whether your local is organized enough to keep them connected.</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that the unit model solves the geography problem. Retirees move. If the chapter stays only at headquarters, it loses people. Units keep members connected in the states where they actually live and vote.</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 local leaders permission to start small. They do not need ten thousand retirees. They need a champion, a list, a reason to gather, and a plan to turn energy into structure.</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leadership ask. If local leaders want retiree chapters to succeed, they have to communicate, represent, serve, mobilize, and celebrate. Retirees will show up when they see a union that still sees them.</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Close with urgency and confidence. Ask local leaders to leave with a practical commitment. Retirement does not end union leadership. It can extend it.</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the argument directly. Local leaders are busy and are naturally focused on in-service members. The point is that a retiree chapter strengthens in-service work: political protection, benefits advocacy, historical knowledge, and community presence.</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 numbers to make the model tangible. This is not a theory. CSA has more than ten thousand retirees, living in forty-four states and five foreign countries, with eighteen units and over one hundred twenty events each year. The unit model keeps members connected even after they move away.</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compresses the history. CSA began as a coalition because supervisors needed leverage. The pattern is important: informal groups can begin the work, but lasting power requires structure, recognition, and a seat at the table.</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Tell this story as a leadership decision, not just an organizational detail. President Jill Levy saw that retirees had time, knowledge, and passion. Instead of keeping them as a separate social association, CSA brought them into the structure.</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governance slide. Emphasize that local leaders should not start only with social events. A strong retiree chapter has dues, benefits, representation, political voice, and leadership structure. That is what gives retirees dignity and makes the chapter sustainable.</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 three purposes as the blueprint for other locals. The political part matters, but social connection is the doorway. Benefits and outreach are the trust-builder. The strongest chapters do all three.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proof of life. Retiree chapters cannot just exist on paper. CSA’s chapter is active throughout the year, with social events, political engagement, and regional units. The consistency is what builds culture.</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 age bands to show that a retiree chapter is not a one-year project. It must serve new retirees, veteran retirees, and members who remain connected for decades. The oldest CSA retiree member is 105.</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mnt/data/a_highly_detailed_photorealistic_cinematic_scene.png"/>
          <p:cNvPicPr>
            <a:picLocks noChangeAspect="1"/>
          </p:cNvPicPr>
          <p:nvPr/>
        </p:nvPicPr>
        <p:blipFill>
          <a:blip r:embed="rId3"/>
          <a:srcRect l="32000" r="21625"/>
          <a:stretch/>
        </p:blipFill>
        <p:spPr>
          <a:xfrm>
            <a:off x="6537960" y="0"/>
            <a:ext cx="5650992" cy="6858000"/>
          </a:xfrm>
          <a:prstGeom prst="rect">
            <a:avLst/>
          </a:prstGeom>
        </p:spPr>
      </p:pic>
      <p:sp>
        <p:nvSpPr>
          <p:cNvPr id="3" name="Text 0"/>
          <p:cNvSpPr/>
          <p:nvPr/>
        </p:nvSpPr>
        <p:spPr>
          <a:xfrm>
            <a:off x="594360" y="777240"/>
            <a:ext cx="5212080" cy="1417320"/>
          </a:xfrm>
          <a:prstGeom prst="rect">
            <a:avLst/>
          </a:prstGeom>
          <a:noFill/>
          <a:ln/>
        </p:spPr>
        <p:txBody>
          <a:bodyPr wrap="square" lIns="0" tIns="0" rIns="0" bIns="0" rtlCol="0" anchor="ctr">
            <a:normAutofit/>
          </a:bodyPr>
          <a:lstStyle/>
          <a:p>
            <a:pPr marL="0" indent="0">
              <a:buNone/>
            </a:pPr>
            <a:r>
              <a:rPr lang="en-US" sz="4300" b="1">
                <a:solidFill>
                  <a:srgbClr val="173B57"/>
                </a:solidFill>
                <a:latin typeface="Aptos Display" pitchFamily="34" charset="0"/>
                <a:ea typeface="Aptos Display" pitchFamily="34" charset="-122"/>
                <a:cs typeface="Aptos Display" pitchFamily="34" charset="-120"/>
              </a:rPr>
              <a:t>DON’T BREAK</a:t>
            </a:r>
            <a:endParaRPr lang="en-US" sz="4300"/>
          </a:p>
          <a:p>
            <a:pPr marL="0" indent="0">
              <a:buNone/>
            </a:pPr>
            <a:r>
              <a:rPr lang="en-US" sz="4300" b="1">
                <a:solidFill>
                  <a:srgbClr val="173B57"/>
                </a:solidFill>
                <a:latin typeface="Aptos Display" pitchFamily="34" charset="0"/>
                <a:ea typeface="Aptos Display" pitchFamily="34" charset="-122"/>
                <a:cs typeface="Aptos Display" pitchFamily="34" charset="-120"/>
              </a:rPr>
              <a:t>THE LINK</a:t>
            </a:r>
            <a:endParaRPr lang="en-US" sz="4300"/>
          </a:p>
        </p:txBody>
      </p:sp>
      <p:sp>
        <p:nvSpPr>
          <p:cNvPr id="4" name="Text 1"/>
          <p:cNvSpPr/>
          <p:nvPr/>
        </p:nvSpPr>
        <p:spPr>
          <a:xfrm>
            <a:off x="621792" y="2423160"/>
            <a:ext cx="5120640" cy="658368"/>
          </a:xfrm>
          <a:prstGeom prst="rect">
            <a:avLst/>
          </a:prstGeom>
          <a:noFill/>
          <a:ln/>
        </p:spPr>
        <p:txBody>
          <a:bodyPr wrap="square" lIns="254" tIns="254" rIns="254" bIns="254" rtlCol="0" anchor="ctr">
            <a:normAutofit fontScale="92500"/>
          </a:bodyPr>
          <a:lstStyle/>
          <a:p>
            <a:pPr marL="0" indent="0">
              <a:buNone/>
            </a:pPr>
            <a:r>
              <a:rPr lang="en-US" sz="2200" b="1" dirty="0">
                <a:solidFill>
                  <a:srgbClr val="008E99"/>
                </a:solidFill>
              </a:rPr>
              <a:t>Build a retiree chapter that keeps members connected, active, and powerful.</a:t>
            </a:r>
            <a:endParaRPr lang="en-US" sz="2200" dirty="0"/>
          </a:p>
        </p:txBody>
      </p:sp>
      <p:sp>
        <p:nvSpPr>
          <p:cNvPr id="5" name="Shape 2"/>
          <p:cNvSpPr/>
          <p:nvPr/>
        </p:nvSpPr>
        <p:spPr>
          <a:xfrm>
            <a:off x="621792" y="3246120"/>
            <a:ext cx="2926080" cy="0"/>
          </a:xfrm>
          <a:prstGeom prst="line">
            <a:avLst/>
          </a:prstGeom>
          <a:noFill/>
          <a:ln w="50800">
            <a:solidFill>
              <a:srgbClr val="F28B2D"/>
            </a:solidFill>
            <a:prstDash val="solid"/>
          </a:ln>
        </p:spPr>
        <p:txBody>
          <a:bodyPr/>
          <a:lstStyle/>
          <a:p>
            <a:endParaRPr lang="en-US"/>
          </a:p>
        </p:txBody>
      </p:sp>
      <p:sp>
        <p:nvSpPr>
          <p:cNvPr id="6" name="Text 3"/>
          <p:cNvSpPr/>
          <p:nvPr/>
        </p:nvSpPr>
        <p:spPr>
          <a:xfrm>
            <a:off x="621792" y="3703320"/>
            <a:ext cx="4206240" cy="685800"/>
          </a:xfrm>
          <a:prstGeom prst="rect">
            <a:avLst/>
          </a:prstGeom>
          <a:noFill/>
          <a:ln/>
        </p:spPr>
        <p:txBody>
          <a:bodyPr wrap="square" lIns="254" tIns="254" rIns="254" bIns="254" rtlCol="0" anchor="ctr"/>
          <a:lstStyle/>
          <a:p>
            <a:pPr marL="0" indent="0">
              <a:buNone/>
            </a:pPr>
            <a:r>
              <a:rPr lang="en-US" sz="1550" dirty="0">
                <a:solidFill>
                  <a:srgbClr val="5D6870"/>
                </a:solidFill>
              </a:rPr>
              <a:t>Cheryl Holder Lee</a:t>
            </a:r>
          </a:p>
          <a:p>
            <a:pPr marL="0" indent="0">
              <a:buNone/>
            </a:pPr>
            <a:r>
              <a:rPr lang="en-US" sz="1550" dirty="0">
                <a:solidFill>
                  <a:srgbClr val="5D6870"/>
                </a:solidFill>
              </a:rPr>
              <a:t>President UASF Emeritus</a:t>
            </a:r>
          </a:p>
          <a:p>
            <a:pPr marL="0" indent="0">
              <a:buNone/>
            </a:pPr>
            <a:r>
              <a:rPr lang="en-US" sz="1550" dirty="0">
                <a:solidFill>
                  <a:srgbClr val="5D6870"/>
                </a:solidFill>
              </a:rPr>
              <a:t>(San Francisco)</a:t>
            </a:r>
          </a:p>
          <a:p>
            <a:pPr marL="0" indent="0">
              <a:buNone/>
            </a:pPr>
            <a:endParaRPr lang="en-US" sz="1550" dirty="0">
              <a:solidFill>
                <a:srgbClr val="5D6870"/>
              </a:solidFill>
            </a:endParaRPr>
          </a:p>
          <a:p>
            <a:pPr marL="0" indent="0">
              <a:buNone/>
            </a:pPr>
            <a:r>
              <a:rPr lang="en-US" sz="1550" dirty="0">
                <a:solidFill>
                  <a:srgbClr val="5D6870"/>
                </a:solidFill>
              </a:rPr>
              <a:t>Mark Brodsky</a:t>
            </a:r>
            <a:endParaRPr lang="en-US" sz="1550" dirty="0"/>
          </a:p>
          <a:p>
            <a:pPr marL="0" indent="0">
              <a:buNone/>
            </a:pPr>
            <a:r>
              <a:rPr lang="en-US" sz="1550" dirty="0">
                <a:solidFill>
                  <a:srgbClr val="5D6870"/>
                </a:solidFill>
              </a:rPr>
              <a:t>CSA Retiree Chapter Director</a:t>
            </a:r>
            <a:endParaRPr lang="en-US" sz="1550" dirty="0"/>
          </a:p>
        </p:txBody>
      </p:sp>
      <p:pic>
        <p:nvPicPr>
          <p:cNvPr id="7" name="Image 1" descr="/mnt/data/csa.jpg"/>
          <p:cNvPicPr>
            <a:picLocks noChangeAspect="1"/>
          </p:cNvPicPr>
          <p:nvPr/>
        </p:nvPicPr>
        <p:blipFill>
          <a:blip r:embed="rId4"/>
          <a:stretch>
            <a:fillRect/>
          </a:stretch>
        </p:blipFill>
        <p:spPr>
          <a:xfrm>
            <a:off x="10927080" y="228600"/>
            <a:ext cx="685800" cy="685800"/>
          </a:xfrm>
          <a:prstGeom prst="rect">
            <a:avLst/>
          </a:prstGeom>
        </p:spPr>
      </p:pic>
      <p:sp>
        <p:nvSpPr>
          <p:cNvPr id="8" name="Text 4"/>
          <p:cNvSpPr/>
          <p:nvPr/>
        </p:nvSpPr>
        <p:spPr>
          <a:xfrm>
            <a:off x="621792" y="6080760"/>
            <a:ext cx="3840480" cy="228600"/>
          </a:xfrm>
          <a:prstGeom prst="rect">
            <a:avLst/>
          </a:prstGeom>
          <a:noFill/>
          <a:ln/>
        </p:spPr>
        <p:txBody>
          <a:bodyPr wrap="square" lIns="0" tIns="0" rIns="0" bIns="0" rtlCol="0" anchor="ctr"/>
          <a:lstStyle/>
          <a:p>
            <a:pPr marL="0" indent="0">
              <a:buNone/>
            </a:pPr>
            <a:r>
              <a:rPr lang="en-US" sz="1050">
                <a:solidFill>
                  <a:srgbClr val="5D6870"/>
                </a:solidFill>
              </a:rPr>
              <a:t>AFSA Local Leaders Presentation</a:t>
            </a:r>
            <a:endParaRPr lang="en-US" sz="105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02920" y="365760"/>
            <a:ext cx="6858000" cy="457200"/>
          </a:xfrm>
          <a:prstGeom prst="rect">
            <a:avLst/>
          </a:prstGeom>
          <a:noFill/>
          <a:ln/>
        </p:spPr>
        <p:txBody>
          <a:bodyPr wrap="square" lIns="0" tIns="0" rIns="0" bIns="0" rtlCol="0" anchor="ctr"/>
          <a:lstStyle/>
          <a:p>
            <a:pPr marL="0" indent="0">
              <a:buNone/>
            </a:pPr>
            <a:r>
              <a:rPr lang="en-US" sz="3000" b="1">
                <a:solidFill>
                  <a:srgbClr val="173B57"/>
                </a:solidFill>
                <a:latin typeface="Aptos Display" pitchFamily="34" charset="0"/>
                <a:ea typeface="Aptos Display" pitchFamily="34" charset="-122"/>
                <a:cs typeface="Aptos Display" pitchFamily="34" charset="-120"/>
              </a:rPr>
              <a:t>Retirees are a long-term power base</a:t>
            </a:r>
            <a:endParaRPr lang="en-US" sz="3000"/>
          </a:p>
        </p:txBody>
      </p:sp>
      <p:sp>
        <p:nvSpPr>
          <p:cNvPr id="3" name="Text 1"/>
          <p:cNvSpPr/>
          <p:nvPr/>
        </p:nvSpPr>
        <p:spPr>
          <a:xfrm>
            <a:off x="521208" y="859536"/>
            <a:ext cx="8229600" cy="228600"/>
          </a:xfrm>
          <a:prstGeom prst="rect">
            <a:avLst/>
          </a:prstGeom>
          <a:noFill/>
          <a:ln/>
        </p:spPr>
        <p:txBody>
          <a:bodyPr wrap="square" lIns="0" tIns="0" rIns="0" bIns="0" rtlCol="0" anchor="ctr"/>
          <a:lstStyle/>
          <a:p>
            <a:pPr marL="0" indent="0">
              <a:buNone/>
            </a:pPr>
            <a:r>
              <a:rPr lang="en-US" sz="1250">
                <a:solidFill>
                  <a:srgbClr val="5D6870"/>
                </a:solidFill>
                <a:latin typeface="Aptos" pitchFamily="34" charset="0"/>
                <a:ea typeface="Aptos" pitchFamily="34" charset="-122"/>
                <a:cs typeface="Aptos" pitchFamily="34" charset="-120"/>
              </a:rPr>
              <a:t>Every age band represents wisdom, service, and connection.</a:t>
            </a:r>
            <a:endParaRPr lang="en-US" sz="1250"/>
          </a:p>
        </p:txBody>
      </p:sp>
      <p:pic>
        <p:nvPicPr>
          <p:cNvPr id="4" name="Image 0" descr="/mnt/data/csa.jpg"/>
          <p:cNvPicPr>
            <a:picLocks noChangeAspect="1"/>
          </p:cNvPicPr>
          <p:nvPr/>
        </p:nvPicPr>
        <p:blipFill>
          <a:blip r:embed="rId3"/>
          <a:stretch>
            <a:fillRect/>
          </a:stretch>
        </p:blipFill>
        <p:spPr>
          <a:xfrm>
            <a:off x="10927080" y="228600"/>
            <a:ext cx="685800" cy="685800"/>
          </a:xfrm>
          <a:prstGeom prst="rect">
            <a:avLst/>
          </a:prstGeom>
        </p:spPr>
      </p:pic>
      <p:sp>
        <p:nvSpPr>
          <p:cNvPr id="5" name="Text 2"/>
          <p:cNvSpPr/>
          <p:nvPr/>
        </p:nvSpPr>
        <p:spPr>
          <a:xfrm>
            <a:off x="502920" y="6537960"/>
            <a:ext cx="5943600" cy="201168"/>
          </a:xfrm>
          <a:prstGeom prst="rect">
            <a:avLst/>
          </a:prstGeom>
          <a:noFill/>
          <a:ln/>
        </p:spPr>
        <p:txBody>
          <a:bodyPr wrap="square" lIns="0" tIns="0" rIns="0" bIns="0" rtlCol="0" anchor="ctr"/>
          <a:lstStyle/>
          <a:p>
            <a:pPr marL="0" indent="0">
              <a:buNone/>
            </a:pPr>
            <a:r>
              <a:rPr lang="en-US" sz="850">
                <a:solidFill>
                  <a:srgbClr val="5D6870"/>
                </a:solidFill>
                <a:latin typeface="Aptos" pitchFamily="34" charset="0"/>
                <a:ea typeface="Aptos" pitchFamily="34" charset="-122"/>
                <a:cs typeface="Aptos" pitchFamily="34" charset="-120"/>
              </a:rPr>
              <a:t>AFSA Local Leaders • Retiree Chapter Blueprint</a:t>
            </a:r>
            <a:endParaRPr lang="en-US" sz="850"/>
          </a:p>
        </p:txBody>
      </p:sp>
      <p:sp>
        <p:nvSpPr>
          <p:cNvPr id="6" name="Text 3"/>
          <p:cNvSpPr/>
          <p:nvPr/>
        </p:nvSpPr>
        <p:spPr>
          <a:xfrm>
            <a:off x="11384280" y="6510528"/>
            <a:ext cx="365760" cy="228600"/>
          </a:xfrm>
          <a:prstGeom prst="rect">
            <a:avLst/>
          </a:prstGeom>
          <a:noFill/>
          <a:ln/>
        </p:spPr>
        <p:txBody>
          <a:bodyPr wrap="square" lIns="0" tIns="0" rIns="0" bIns="0" rtlCol="0" anchor="ctr"/>
          <a:lstStyle/>
          <a:p>
            <a:pPr marL="0" indent="0" algn="r">
              <a:buNone/>
            </a:pPr>
            <a:r>
              <a:rPr lang="en-US" sz="850">
                <a:solidFill>
                  <a:srgbClr val="5D6870"/>
                </a:solidFill>
                <a:latin typeface="Aptos" pitchFamily="34" charset="0"/>
                <a:ea typeface="Aptos" pitchFamily="34" charset="-122"/>
                <a:cs typeface="Aptos" pitchFamily="34" charset="-120"/>
              </a:rPr>
              <a:t>09</a:t>
            </a:r>
            <a:endParaRPr lang="en-US" sz="850"/>
          </a:p>
        </p:txBody>
      </p:sp>
      <p:graphicFrame>
        <p:nvGraphicFramePr>
          <p:cNvPr id="7" name="Chart 0"/>
          <p:cNvGraphicFramePr/>
          <p:nvPr/>
        </p:nvGraphicFramePr>
        <p:xfrm>
          <a:off x="731520" y="1325880"/>
          <a:ext cx="6583680"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4"/>
          <p:cNvSpPr/>
          <p:nvPr/>
        </p:nvSpPr>
        <p:spPr>
          <a:xfrm>
            <a:off x="7863840" y="1645920"/>
            <a:ext cx="2926080" cy="502920"/>
          </a:xfrm>
          <a:prstGeom prst="rect">
            <a:avLst/>
          </a:prstGeom>
          <a:noFill/>
          <a:ln/>
        </p:spPr>
        <p:txBody>
          <a:bodyPr wrap="square" lIns="0" tIns="0" rIns="0" bIns="0" rtlCol="0" anchor="ctr"/>
          <a:lstStyle/>
          <a:p>
            <a:pPr marL="0" indent="0" algn="ctr">
              <a:buNone/>
            </a:pPr>
            <a:r>
              <a:rPr lang="en-US" sz="2800" b="1">
                <a:solidFill>
                  <a:srgbClr val="F28B2D"/>
                </a:solidFill>
              </a:rPr>
              <a:t>Oldest member: 105</a:t>
            </a:r>
            <a:endParaRPr lang="en-US" sz="2800"/>
          </a:p>
        </p:txBody>
      </p:sp>
      <p:sp>
        <p:nvSpPr>
          <p:cNvPr id="9" name="Text 5"/>
          <p:cNvSpPr/>
          <p:nvPr/>
        </p:nvSpPr>
        <p:spPr>
          <a:xfrm>
            <a:off x="7863840" y="2423160"/>
            <a:ext cx="2926080" cy="411480"/>
          </a:xfrm>
          <a:prstGeom prst="rect">
            <a:avLst/>
          </a:prstGeom>
          <a:noFill/>
          <a:ln/>
        </p:spPr>
        <p:txBody>
          <a:bodyPr wrap="square" lIns="0" tIns="0" rIns="0" bIns="0" rtlCol="0" anchor="ctr"/>
          <a:lstStyle/>
          <a:p>
            <a:pPr marL="0" indent="0" algn="ctr">
              <a:buNone/>
            </a:pPr>
            <a:r>
              <a:rPr lang="en-US" sz="2000" b="1">
                <a:solidFill>
                  <a:srgbClr val="173B57"/>
                </a:solidFill>
              </a:rPr>
              <a:t>38 members are 100+</a:t>
            </a:r>
            <a:endParaRPr lang="en-US" sz="2000"/>
          </a:p>
        </p:txBody>
      </p:sp>
      <p:sp>
        <p:nvSpPr>
          <p:cNvPr id="10" name="Text 6"/>
          <p:cNvSpPr/>
          <p:nvPr/>
        </p:nvSpPr>
        <p:spPr>
          <a:xfrm>
            <a:off x="7726680" y="3063240"/>
            <a:ext cx="3200400" cy="411480"/>
          </a:xfrm>
          <a:prstGeom prst="rect">
            <a:avLst/>
          </a:prstGeom>
          <a:noFill/>
          <a:ln/>
        </p:spPr>
        <p:txBody>
          <a:bodyPr wrap="square" lIns="0" tIns="0" rIns="0" bIns="0" rtlCol="0" anchor="ctr"/>
          <a:lstStyle/>
          <a:p>
            <a:pPr marL="0" indent="0" algn="ctr">
              <a:buNone/>
            </a:pPr>
            <a:r>
              <a:rPr lang="en-US" sz="1500">
                <a:solidFill>
                  <a:srgbClr val="5D6870"/>
                </a:solidFill>
              </a:rPr>
              <a:t>13 at age 100 • 6 at 101 • 10 at 102</a:t>
            </a:r>
            <a:endParaRPr lang="en-US" sz="1500"/>
          </a:p>
        </p:txBody>
      </p:sp>
      <p:sp>
        <p:nvSpPr>
          <p:cNvPr id="11" name="Text 7"/>
          <p:cNvSpPr/>
          <p:nvPr/>
        </p:nvSpPr>
        <p:spPr>
          <a:xfrm>
            <a:off x="7680960" y="4297680"/>
            <a:ext cx="3291840" cy="731520"/>
          </a:xfrm>
          <a:prstGeom prst="rect">
            <a:avLst/>
          </a:prstGeom>
          <a:solidFill>
            <a:srgbClr val="FFF2E6"/>
          </a:solidFill>
          <a:ln>
            <a:solidFill>
              <a:srgbClr val="FFF2E6">
                <a:alpha val="0"/>
              </a:srgbClr>
            </a:solidFill>
          </a:ln>
        </p:spPr>
        <p:txBody>
          <a:bodyPr wrap="square" lIns="762" tIns="762" rIns="762" bIns="762" rtlCol="0" anchor="ctr"/>
          <a:lstStyle/>
          <a:p>
            <a:pPr marL="0" indent="0" algn="ctr">
              <a:buNone/>
            </a:pPr>
            <a:r>
              <a:rPr lang="en-US" sz="1600" b="1">
                <a:solidFill>
                  <a:srgbClr val="173B57"/>
                </a:solidFill>
                <a:latin typeface="Aptos" pitchFamily="34" charset="0"/>
                <a:ea typeface="Aptos" pitchFamily="34" charset="-122"/>
                <a:cs typeface="Aptos" pitchFamily="34" charset="-120"/>
              </a:rPr>
              <a:t>This is why a retiree chapter must be built to last.</a:t>
            </a:r>
            <a:endParaRPr lang="en-US" sz="1600"/>
          </a:p>
        </p:txBody>
      </p:sp>
      <p:sp>
        <p:nvSpPr>
          <p:cNvPr id="12" name="Text 8"/>
          <p:cNvSpPr/>
          <p:nvPr/>
        </p:nvSpPr>
        <p:spPr>
          <a:xfrm>
            <a:off x="777240" y="5806440"/>
            <a:ext cx="5029200" cy="201168"/>
          </a:xfrm>
          <a:prstGeom prst="rect">
            <a:avLst/>
          </a:prstGeom>
          <a:noFill/>
          <a:ln/>
        </p:spPr>
        <p:txBody>
          <a:bodyPr wrap="square" lIns="0" tIns="0" rIns="0" bIns="0" rtlCol="0" anchor="ctr"/>
          <a:lstStyle/>
          <a:p>
            <a:pPr marL="0" indent="0">
              <a:buNone/>
            </a:pPr>
            <a:r>
              <a:rPr lang="en-US" sz="850">
                <a:solidFill>
                  <a:srgbClr val="5D6870"/>
                </a:solidFill>
              </a:rPr>
              <a:t>Note: age-band data shown as provided.</a:t>
            </a:r>
            <a:endParaRPr lang="en-US" sz="8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02920" y="365760"/>
            <a:ext cx="6858000" cy="457200"/>
          </a:xfrm>
          <a:prstGeom prst="rect">
            <a:avLst/>
          </a:prstGeom>
          <a:noFill/>
          <a:ln/>
        </p:spPr>
        <p:txBody>
          <a:bodyPr wrap="square" lIns="0" tIns="0" rIns="0" bIns="0" rtlCol="0" anchor="ctr"/>
          <a:lstStyle/>
          <a:p>
            <a:pPr marL="0" indent="0">
              <a:buNone/>
            </a:pPr>
            <a:r>
              <a:rPr lang="en-US" sz="3000" b="1">
                <a:solidFill>
                  <a:srgbClr val="173B57"/>
                </a:solidFill>
                <a:latin typeface="Aptos Display" pitchFamily="34" charset="0"/>
                <a:ea typeface="Aptos Display" pitchFamily="34" charset="-122"/>
                <a:cs typeface="Aptos Display" pitchFamily="34" charset="-120"/>
              </a:rPr>
              <a:t>The regional unit strategy</a:t>
            </a:r>
            <a:endParaRPr lang="en-US" sz="3000"/>
          </a:p>
        </p:txBody>
      </p:sp>
      <p:sp>
        <p:nvSpPr>
          <p:cNvPr id="3" name="Text 1"/>
          <p:cNvSpPr/>
          <p:nvPr/>
        </p:nvSpPr>
        <p:spPr>
          <a:xfrm>
            <a:off x="521208" y="859536"/>
            <a:ext cx="8229600" cy="228600"/>
          </a:xfrm>
          <a:prstGeom prst="rect">
            <a:avLst/>
          </a:prstGeom>
          <a:noFill/>
          <a:ln/>
        </p:spPr>
        <p:txBody>
          <a:bodyPr wrap="square" lIns="0" tIns="0" rIns="0" bIns="0" rtlCol="0" anchor="ctr"/>
          <a:lstStyle/>
          <a:p>
            <a:pPr marL="0" indent="0">
              <a:buNone/>
            </a:pPr>
            <a:r>
              <a:rPr lang="en-US" sz="1250">
                <a:solidFill>
                  <a:srgbClr val="5D6870"/>
                </a:solidFill>
                <a:latin typeface="Aptos" pitchFamily="34" charset="0"/>
                <a:ea typeface="Aptos" pitchFamily="34" charset="-122"/>
                <a:cs typeface="Aptos" pitchFamily="34" charset="-120"/>
              </a:rPr>
              <a:t>Bring the union closer to far-flung members.</a:t>
            </a:r>
            <a:endParaRPr lang="en-US" sz="1250"/>
          </a:p>
        </p:txBody>
      </p:sp>
      <p:pic>
        <p:nvPicPr>
          <p:cNvPr id="4" name="Image 0" descr="/mnt/data/csa.jpg"/>
          <p:cNvPicPr>
            <a:picLocks noChangeAspect="1"/>
          </p:cNvPicPr>
          <p:nvPr/>
        </p:nvPicPr>
        <p:blipFill>
          <a:blip r:embed="rId3"/>
          <a:stretch>
            <a:fillRect/>
          </a:stretch>
        </p:blipFill>
        <p:spPr>
          <a:xfrm>
            <a:off x="10927080" y="228600"/>
            <a:ext cx="685800" cy="685800"/>
          </a:xfrm>
          <a:prstGeom prst="rect">
            <a:avLst/>
          </a:prstGeom>
        </p:spPr>
      </p:pic>
      <p:sp>
        <p:nvSpPr>
          <p:cNvPr id="5" name="Text 2"/>
          <p:cNvSpPr/>
          <p:nvPr/>
        </p:nvSpPr>
        <p:spPr>
          <a:xfrm>
            <a:off x="502920" y="6537960"/>
            <a:ext cx="5943600" cy="201168"/>
          </a:xfrm>
          <a:prstGeom prst="rect">
            <a:avLst/>
          </a:prstGeom>
          <a:noFill/>
          <a:ln/>
        </p:spPr>
        <p:txBody>
          <a:bodyPr wrap="square" lIns="0" tIns="0" rIns="0" bIns="0" rtlCol="0" anchor="ctr"/>
          <a:lstStyle/>
          <a:p>
            <a:pPr marL="0" indent="0">
              <a:buNone/>
            </a:pPr>
            <a:r>
              <a:rPr lang="en-US" sz="850">
                <a:solidFill>
                  <a:srgbClr val="5D6870"/>
                </a:solidFill>
                <a:latin typeface="Aptos" pitchFamily="34" charset="0"/>
                <a:ea typeface="Aptos" pitchFamily="34" charset="-122"/>
                <a:cs typeface="Aptos" pitchFamily="34" charset="-120"/>
              </a:rPr>
              <a:t>AFSA Local Leaders • Retiree Chapter Blueprint</a:t>
            </a:r>
            <a:endParaRPr lang="en-US" sz="850"/>
          </a:p>
        </p:txBody>
      </p:sp>
      <p:sp>
        <p:nvSpPr>
          <p:cNvPr id="6" name="Text 3"/>
          <p:cNvSpPr/>
          <p:nvPr/>
        </p:nvSpPr>
        <p:spPr>
          <a:xfrm>
            <a:off x="11384280" y="6510528"/>
            <a:ext cx="365760" cy="228600"/>
          </a:xfrm>
          <a:prstGeom prst="rect">
            <a:avLst/>
          </a:prstGeom>
          <a:noFill/>
          <a:ln/>
        </p:spPr>
        <p:txBody>
          <a:bodyPr wrap="square" lIns="0" tIns="0" rIns="0" bIns="0" rtlCol="0" anchor="ctr"/>
          <a:lstStyle/>
          <a:p>
            <a:pPr marL="0" indent="0" algn="r">
              <a:buNone/>
            </a:pPr>
            <a:r>
              <a:rPr lang="en-US" sz="850">
                <a:solidFill>
                  <a:srgbClr val="5D6870"/>
                </a:solidFill>
                <a:latin typeface="Aptos" pitchFamily="34" charset="0"/>
                <a:ea typeface="Aptos" pitchFamily="34" charset="-122"/>
                <a:cs typeface="Aptos" pitchFamily="34" charset="-120"/>
              </a:rPr>
              <a:t>10</a:t>
            </a:r>
            <a:endParaRPr lang="en-US" sz="850"/>
          </a:p>
        </p:txBody>
      </p:sp>
      <p:sp>
        <p:nvSpPr>
          <p:cNvPr id="7" name="Text 4"/>
          <p:cNvSpPr/>
          <p:nvPr/>
        </p:nvSpPr>
        <p:spPr>
          <a:xfrm>
            <a:off x="777240" y="1325880"/>
            <a:ext cx="2103120" cy="502920"/>
          </a:xfrm>
          <a:prstGeom prst="rect">
            <a:avLst/>
          </a:prstGeom>
          <a:noFill/>
          <a:ln/>
        </p:spPr>
        <p:txBody>
          <a:bodyPr wrap="square" lIns="0" tIns="0" rIns="0" bIns="0" rtlCol="0" anchor="ctr"/>
          <a:lstStyle/>
          <a:p>
            <a:pPr marL="0" indent="0">
              <a:buNone/>
            </a:pPr>
            <a:r>
              <a:rPr lang="en-US" sz="3200" b="1">
                <a:solidFill>
                  <a:srgbClr val="008E99"/>
                </a:solidFill>
              </a:rPr>
              <a:t>18 units</a:t>
            </a:r>
            <a:endParaRPr lang="en-US" sz="3200"/>
          </a:p>
        </p:txBody>
      </p:sp>
      <p:sp>
        <p:nvSpPr>
          <p:cNvPr id="8" name="Text 5"/>
          <p:cNvSpPr/>
          <p:nvPr/>
        </p:nvSpPr>
        <p:spPr>
          <a:xfrm>
            <a:off x="804672" y="1920240"/>
            <a:ext cx="2377440" cy="274320"/>
          </a:xfrm>
          <a:prstGeom prst="rect">
            <a:avLst/>
          </a:prstGeom>
          <a:noFill/>
          <a:ln/>
        </p:spPr>
        <p:txBody>
          <a:bodyPr wrap="square" lIns="0" tIns="0" rIns="0" bIns="0" rtlCol="0" anchor="ctr"/>
          <a:lstStyle/>
          <a:p>
            <a:pPr marL="0" indent="0">
              <a:buNone/>
            </a:pPr>
            <a:r>
              <a:rPr lang="en-US" sz="1600">
                <a:solidFill>
                  <a:srgbClr val="173B57"/>
                </a:solidFill>
              </a:rPr>
              <a:t>across the country</a:t>
            </a:r>
            <a:endParaRPr lang="en-US" sz="1600"/>
          </a:p>
        </p:txBody>
      </p:sp>
      <p:sp>
        <p:nvSpPr>
          <p:cNvPr id="9" name="Text 6"/>
          <p:cNvSpPr/>
          <p:nvPr/>
        </p:nvSpPr>
        <p:spPr>
          <a:xfrm>
            <a:off x="804672" y="2560320"/>
            <a:ext cx="3017520" cy="274320"/>
          </a:xfrm>
          <a:prstGeom prst="rect">
            <a:avLst/>
          </a:prstGeom>
          <a:noFill/>
          <a:ln/>
        </p:spPr>
        <p:txBody>
          <a:bodyPr wrap="square" lIns="0" tIns="0" rIns="0" bIns="0" rtlCol="0" anchor="ctr"/>
          <a:lstStyle/>
          <a:p>
            <a:pPr marL="0" indent="0">
              <a:buNone/>
            </a:pPr>
            <a:r>
              <a:rPr lang="en-US" sz="1600" b="1">
                <a:solidFill>
                  <a:srgbClr val="F28B2D"/>
                </a:solidFill>
              </a:rPr>
              <a:t>Recently added Pennsylvania</a:t>
            </a:r>
            <a:endParaRPr lang="en-US" sz="1600"/>
          </a:p>
        </p:txBody>
      </p:sp>
      <p:sp>
        <p:nvSpPr>
          <p:cNvPr id="10" name="Text 7"/>
          <p:cNvSpPr/>
          <p:nvPr/>
        </p:nvSpPr>
        <p:spPr>
          <a:xfrm>
            <a:off x="804672" y="2926080"/>
            <a:ext cx="3017520" cy="274320"/>
          </a:xfrm>
          <a:prstGeom prst="rect">
            <a:avLst/>
          </a:prstGeom>
          <a:noFill/>
          <a:ln/>
        </p:spPr>
        <p:txBody>
          <a:bodyPr wrap="square" lIns="0" tIns="0" rIns="0" bIns="0" rtlCol="0" anchor="ctr"/>
          <a:lstStyle/>
          <a:p>
            <a:pPr marL="0" indent="0">
              <a:buNone/>
            </a:pPr>
            <a:r>
              <a:rPr lang="en-US" sz="1600" b="1">
                <a:solidFill>
                  <a:srgbClr val="F28B2D"/>
                </a:solidFill>
              </a:rPr>
              <a:t>Looking to reopen California</a:t>
            </a:r>
            <a:endParaRPr lang="en-US" sz="1600"/>
          </a:p>
        </p:txBody>
      </p:sp>
      <p:sp>
        <p:nvSpPr>
          <p:cNvPr id="11" name="Text 8"/>
          <p:cNvSpPr/>
          <p:nvPr/>
        </p:nvSpPr>
        <p:spPr>
          <a:xfrm>
            <a:off x="4663440" y="1261872"/>
            <a:ext cx="411480" cy="411480"/>
          </a:xfrm>
          <a:prstGeom prst="rect">
            <a:avLst/>
          </a:prstGeom>
          <a:solidFill>
            <a:srgbClr val="008E99"/>
          </a:solidFill>
          <a:ln>
            <a:solidFill>
              <a:srgbClr val="008E99"/>
            </a:solidFill>
          </a:ln>
        </p:spPr>
        <p:txBody>
          <a:bodyPr wrap="square" lIns="0" tIns="0" rIns="0" bIns="0" rtlCol="0" anchor="ctr"/>
          <a:lstStyle/>
          <a:p>
            <a:pPr marL="0" indent="0" algn="ctr">
              <a:buNone/>
            </a:pPr>
            <a:r>
              <a:rPr lang="en-US" sz="1800" b="1">
                <a:solidFill>
                  <a:srgbClr val="FFFFFF"/>
                </a:solidFill>
              </a:rPr>
              <a:t>1</a:t>
            </a:r>
            <a:endParaRPr lang="en-US" sz="1800"/>
          </a:p>
        </p:txBody>
      </p:sp>
      <p:sp>
        <p:nvSpPr>
          <p:cNvPr id="12" name="Text 9"/>
          <p:cNvSpPr/>
          <p:nvPr/>
        </p:nvSpPr>
        <p:spPr>
          <a:xfrm>
            <a:off x="5257800" y="1298448"/>
            <a:ext cx="5303520" cy="320040"/>
          </a:xfrm>
          <a:prstGeom prst="rect">
            <a:avLst/>
          </a:prstGeom>
          <a:noFill/>
          <a:ln/>
        </p:spPr>
        <p:txBody>
          <a:bodyPr wrap="square" lIns="0" tIns="0" rIns="0" bIns="0" rtlCol="0" anchor="ctr"/>
          <a:lstStyle/>
          <a:p>
            <a:pPr marL="0" indent="0">
              <a:buNone/>
            </a:pPr>
            <a:r>
              <a:rPr lang="en-US" sz="1750">
                <a:solidFill>
                  <a:srgbClr val="1F2933"/>
                </a:solidFill>
              </a:rPr>
              <a:t>Identify a local coordinator</a:t>
            </a:r>
            <a:endParaRPr lang="en-US" sz="1750"/>
          </a:p>
        </p:txBody>
      </p:sp>
      <p:sp>
        <p:nvSpPr>
          <p:cNvPr id="13" name="Text 10"/>
          <p:cNvSpPr/>
          <p:nvPr/>
        </p:nvSpPr>
        <p:spPr>
          <a:xfrm>
            <a:off x="4663440" y="2048256"/>
            <a:ext cx="411480" cy="411480"/>
          </a:xfrm>
          <a:prstGeom prst="rect">
            <a:avLst/>
          </a:prstGeom>
          <a:solidFill>
            <a:srgbClr val="008E99"/>
          </a:solidFill>
          <a:ln>
            <a:solidFill>
              <a:srgbClr val="008E99"/>
            </a:solidFill>
          </a:ln>
        </p:spPr>
        <p:txBody>
          <a:bodyPr wrap="square" lIns="0" tIns="0" rIns="0" bIns="0" rtlCol="0" anchor="ctr"/>
          <a:lstStyle/>
          <a:p>
            <a:pPr marL="0" indent="0" algn="ctr">
              <a:buNone/>
            </a:pPr>
            <a:r>
              <a:rPr lang="en-US" sz="1800" b="1">
                <a:solidFill>
                  <a:srgbClr val="FFFFFF"/>
                </a:solidFill>
              </a:rPr>
              <a:t>2</a:t>
            </a:r>
            <a:endParaRPr lang="en-US" sz="1800"/>
          </a:p>
        </p:txBody>
      </p:sp>
      <p:sp>
        <p:nvSpPr>
          <p:cNvPr id="14" name="Text 11"/>
          <p:cNvSpPr/>
          <p:nvPr/>
        </p:nvSpPr>
        <p:spPr>
          <a:xfrm>
            <a:off x="5257800" y="2084832"/>
            <a:ext cx="5303520" cy="320040"/>
          </a:xfrm>
          <a:prstGeom prst="rect">
            <a:avLst/>
          </a:prstGeom>
          <a:noFill/>
          <a:ln/>
        </p:spPr>
        <p:txBody>
          <a:bodyPr wrap="square" lIns="0" tIns="0" rIns="0" bIns="0" rtlCol="0" anchor="ctr"/>
          <a:lstStyle/>
          <a:p>
            <a:pPr marL="0" indent="0">
              <a:buNone/>
            </a:pPr>
            <a:r>
              <a:rPr lang="en-US" sz="1750">
                <a:solidFill>
                  <a:srgbClr val="1F2933"/>
                </a:solidFill>
              </a:rPr>
              <a:t>Hold 2–3 meetings per year</a:t>
            </a:r>
            <a:endParaRPr lang="en-US" sz="1750"/>
          </a:p>
        </p:txBody>
      </p:sp>
      <p:sp>
        <p:nvSpPr>
          <p:cNvPr id="15" name="Text 12"/>
          <p:cNvSpPr/>
          <p:nvPr/>
        </p:nvSpPr>
        <p:spPr>
          <a:xfrm>
            <a:off x="4663440" y="2834640"/>
            <a:ext cx="411480" cy="411480"/>
          </a:xfrm>
          <a:prstGeom prst="rect">
            <a:avLst/>
          </a:prstGeom>
          <a:solidFill>
            <a:srgbClr val="008E99"/>
          </a:solidFill>
          <a:ln>
            <a:solidFill>
              <a:srgbClr val="008E99"/>
            </a:solidFill>
          </a:ln>
        </p:spPr>
        <p:txBody>
          <a:bodyPr wrap="square" lIns="0" tIns="0" rIns="0" bIns="0" rtlCol="0" anchor="ctr"/>
          <a:lstStyle/>
          <a:p>
            <a:pPr marL="0" indent="0" algn="ctr">
              <a:buNone/>
            </a:pPr>
            <a:r>
              <a:rPr lang="en-US" sz="1800" b="1">
                <a:solidFill>
                  <a:srgbClr val="FFFFFF"/>
                </a:solidFill>
              </a:rPr>
              <a:t>3</a:t>
            </a:r>
            <a:endParaRPr lang="en-US" sz="1800"/>
          </a:p>
        </p:txBody>
      </p:sp>
      <p:sp>
        <p:nvSpPr>
          <p:cNvPr id="16" name="Text 13"/>
          <p:cNvSpPr/>
          <p:nvPr/>
        </p:nvSpPr>
        <p:spPr>
          <a:xfrm>
            <a:off x="5257800" y="2871216"/>
            <a:ext cx="5303520" cy="320040"/>
          </a:xfrm>
          <a:prstGeom prst="rect">
            <a:avLst/>
          </a:prstGeom>
          <a:noFill/>
          <a:ln/>
        </p:spPr>
        <p:txBody>
          <a:bodyPr wrap="square" lIns="0" tIns="0" rIns="0" bIns="0" rtlCol="0" anchor="ctr"/>
          <a:lstStyle/>
          <a:p>
            <a:pPr marL="0" indent="0">
              <a:buNone/>
            </a:pPr>
            <a:r>
              <a:rPr lang="en-US" sz="1750">
                <a:solidFill>
                  <a:srgbClr val="1F2933"/>
                </a:solidFill>
              </a:rPr>
              <a:t>Invite timely speakers</a:t>
            </a:r>
            <a:endParaRPr lang="en-US" sz="1750"/>
          </a:p>
        </p:txBody>
      </p:sp>
      <p:sp>
        <p:nvSpPr>
          <p:cNvPr id="17" name="Text 14"/>
          <p:cNvSpPr/>
          <p:nvPr/>
        </p:nvSpPr>
        <p:spPr>
          <a:xfrm>
            <a:off x="4663440" y="3621024"/>
            <a:ext cx="411480" cy="411480"/>
          </a:xfrm>
          <a:prstGeom prst="rect">
            <a:avLst/>
          </a:prstGeom>
          <a:solidFill>
            <a:srgbClr val="008E99"/>
          </a:solidFill>
          <a:ln>
            <a:solidFill>
              <a:srgbClr val="008E99"/>
            </a:solidFill>
          </a:ln>
        </p:spPr>
        <p:txBody>
          <a:bodyPr wrap="square" lIns="0" tIns="0" rIns="0" bIns="0" rtlCol="0" anchor="ctr"/>
          <a:lstStyle/>
          <a:p>
            <a:pPr marL="0" indent="0" algn="ctr">
              <a:buNone/>
            </a:pPr>
            <a:r>
              <a:rPr lang="en-US" sz="1800" b="1">
                <a:solidFill>
                  <a:srgbClr val="FFFFFF"/>
                </a:solidFill>
              </a:rPr>
              <a:t>4</a:t>
            </a:r>
            <a:endParaRPr lang="en-US" sz="1800"/>
          </a:p>
        </p:txBody>
      </p:sp>
      <p:sp>
        <p:nvSpPr>
          <p:cNvPr id="18" name="Text 15"/>
          <p:cNvSpPr/>
          <p:nvPr/>
        </p:nvSpPr>
        <p:spPr>
          <a:xfrm>
            <a:off x="5257800" y="3657600"/>
            <a:ext cx="5303520" cy="320040"/>
          </a:xfrm>
          <a:prstGeom prst="rect">
            <a:avLst/>
          </a:prstGeom>
          <a:noFill/>
          <a:ln/>
        </p:spPr>
        <p:txBody>
          <a:bodyPr wrap="square" lIns="0" tIns="0" rIns="0" bIns="0" rtlCol="0" anchor="ctr"/>
          <a:lstStyle/>
          <a:p>
            <a:pPr marL="0" indent="0">
              <a:buNone/>
            </a:pPr>
            <a:r>
              <a:rPr lang="en-US" sz="1750">
                <a:solidFill>
                  <a:srgbClr val="1F2933"/>
                </a:solidFill>
              </a:rPr>
              <a:t>Build a legislative contact list</a:t>
            </a:r>
            <a:endParaRPr lang="en-US" sz="1750"/>
          </a:p>
        </p:txBody>
      </p:sp>
      <p:sp>
        <p:nvSpPr>
          <p:cNvPr id="19" name="Text 16"/>
          <p:cNvSpPr/>
          <p:nvPr/>
        </p:nvSpPr>
        <p:spPr>
          <a:xfrm>
            <a:off x="4663440" y="4407408"/>
            <a:ext cx="411480" cy="411480"/>
          </a:xfrm>
          <a:prstGeom prst="rect">
            <a:avLst/>
          </a:prstGeom>
          <a:solidFill>
            <a:srgbClr val="008E99"/>
          </a:solidFill>
          <a:ln>
            <a:solidFill>
              <a:srgbClr val="008E99"/>
            </a:solidFill>
          </a:ln>
        </p:spPr>
        <p:txBody>
          <a:bodyPr wrap="square" lIns="0" tIns="0" rIns="0" bIns="0" rtlCol="0" anchor="ctr"/>
          <a:lstStyle/>
          <a:p>
            <a:pPr marL="0" indent="0" algn="ctr">
              <a:buNone/>
            </a:pPr>
            <a:r>
              <a:rPr lang="en-US" sz="1800" b="1">
                <a:solidFill>
                  <a:srgbClr val="FFFFFF"/>
                </a:solidFill>
              </a:rPr>
              <a:t>5</a:t>
            </a:r>
            <a:endParaRPr lang="en-US" sz="1800"/>
          </a:p>
        </p:txBody>
      </p:sp>
      <p:sp>
        <p:nvSpPr>
          <p:cNvPr id="20" name="Text 17"/>
          <p:cNvSpPr/>
          <p:nvPr/>
        </p:nvSpPr>
        <p:spPr>
          <a:xfrm>
            <a:off x="5257800" y="4443984"/>
            <a:ext cx="5303520" cy="320040"/>
          </a:xfrm>
          <a:prstGeom prst="rect">
            <a:avLst/>
          </a:prstGeom>
          <a:noFill/>
          <a:ln/>
        </p:spPr>
        <p:txBody>
          <a:bodyPr wrap="square" lIns="0" tIns="0" rIns="0" bIns="0" rtlCol="0" anchor="ctr"/>
          <a:lstStyle/>
          <a:p>
            <a:pPr marL="0" indent="0">
              <a:buNone/>
            </a:pPr>
            <a:r>
              <a:rPr lang="en-US" sz="1750">
                <a:solidFill>
                  <a:srgbClr val="1F2933"/>
                </a:solidFill>
              </a:rPr>
              <a:t>Create social reasons to come back</a:t>
            </a:r>
            <a:endParaRPr lang="en-US" sz="1750"/>
          </a:p>
        </p:txBody>
      </p:sp>
      <p:sp>
        <p:nvSpPr>
          <p:cNvPr id="21" name="Text 18"/>
          <p:cNvSpPr/>
          <p:nvPr/>
        </p:nvSpPr>
        <p:spPr>
          <a:xfrm>
            <a:off x="3611880" y="5577840"/>
            <a:ext cx="5074920" cy="502920"/>
          </a:xfrm>
          <a:prstGeom prst="rect">
            <a:avLst/>
          </a:prstGeom>
          <a:solidFill>
            <a:srgbClr val="E6F4F5"/>
          </a:solidFill>
          <a:ln>
            <a:solidFill>
              <a:srgbClr val="E6F4F5">
                <a:alpha val="0"/>
              </a:srgbClr>
            </a:solidFill>
          </a:ln>
        </p:spPr>
        <p:txBody>
          <a:bodyPr wrap="square" lIns="762" tIns="762" rIns="762" bIns="762" rtlCol="0" anchor="ctr"/>
          <a:lstStyle/>
          <a:p>
            <a:pPr marL="0" indent="0" algn="ctr">
              <a:buNone/>
            </a:pPr>
            <a:r>
              <a:rPr lang="en-US" sz="1800" b="1">
                <a:solidFill>
                  <a:srgbClr val="173B57"/>
                </a:solidFill>
                <a:latin typeface="Aptos" pitchFamily="34" charset="0"/>
                <a:ea typeface="Aptos" pitchFamily="34" charset="-122"/>
                <a:cs typeface="Aptos" pitchFamily="34" charset="-120"/>
              </a:rPr>
              <a:t>Local connection creates national reach.</a:t>
            </a:r>
            <a:endParaRPr lang="en-US"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02920" y="365760"/>
            <a:ext cx="6858000" cy="457200"/>
          </a:xfrm>
          <a:prstGeom prst="rect">
            <a:avLst/>
          </a:prstGeom>
          <a:noFill/>
          <a:ln/>
        </p:spPr>
        <p:txBody>
          <a:bodyPr wrap="square" lIns="0" tIns="0" rIns="0" bIns="0" rtlCol="0" anchor="ctr"/>
          <a:lstStyle/>
          <a:p>
            <a:pPr marL="0" indent="0">
              <a:buNone/>
            </a:pPr>
            <a:r>
              <a:rPr lang="en-US" sz="3000" b="1">
                <a:solidFill>
                  <a:srgbClr val="173B57"/>
                </a:solidFill>
                <a:latin typeface="Aptos Display" pitchFamily="34" charset="0"/>
                <a:ea typeface="Aptos Display" pitchFamily="34" charset="-122"/>
                <a:cs typeface="Aptos Display" pitchFamily="34" charset="-120"/>
              </a:rPr>
              <a:t>A 90-day blueprint for any AFSA local</a:t>
            </a:r>
            <a:endParaRPr lang="en-US" sz="3000"/>
          </a:p>
        </p:txBody>
      </p:sp>
      <p:sp>
        <p:nvSpPr>
          <p:cNvPr id="3" name="Text 1"/>
          <p:cNvSpPr/>
          <p:nvPr/>
        </p:nvSpPr>
        <p:spPr>
          <a:xfrm>
            <a:off x="521208" y="859536"/>
            <a:ext cx="8229600" cy="228600"/>
          </a:xfrm>
          <a:prstGeom prst="rect">
            <a:avLst/>
          </a:prstGeom>
          <a:noFill/>
          <a:ln/>
        </p:spPr>
        <p:txBody>
          <a:bodyPr wrap="square" lIns="0" tIns="0" rIns="0" bIns="0" rtlCol="0" anchor="ctr"/>
          <a:lstStyle/>
          <a:p>
            <a:pPr marL="0" indent="0">
              <a:buNone/>
            </a:pPr>
            <a:r>
              <a:rPr lang="en-US" sz="1250">
                <a:solidFill>
                  <a:srgbClr val="5D6870"/>
                </a:solidFill>
                <a:latin typeface="Aptos" pitchFamily="34" charset="0"/>
                <a:ea typeface="Aptos" pitchFamily="34" charset="-122"/>
                <a:cs typeface="Aptos" pitchFamily="34" charset="-120"/>
              </a:rPr>
              <a:t>Start practical. Build momentum. Formalize as it grows.</a:t>
            </a:r>
            <a:endParaRPr lang="en-US" sz="1250"/>
          </a:p>
        </p:txBody>
      </p:sp>
      <p:pic>
        <p:nvPicPr>
          <p:cNvPr id="4" name="Image 0" descr="/mnt/data/csa.jpg"/>
          <p:cNvPicPr>
            <a:picLocks noChangeAspect="1"/>
          </p:cNvPicPr>
          <p:nvPr/>
        </p:nvPicPr>
        <p:blipFill>
          <a:blip r:embed="rId3"/>
          <a:stretch>
            <a:fillRect/>
          </a:stretch>
        </p:blipFill>
        <p:spPr>
          <a:xfrm>
            <a:off x="10927080" y="228600"/>
            <a:ext cx="685800" cy="685800"/>
          </a:xfrm>
          <a:prstGeom prst="rect">
            <a:avLst/>
          </a:prstGeom>
        </p:spPr>
      </p:pic>
      <p:sp>
        <p:nvSpPr>
          <p:cNvPr id="5" name="Text 2"/>
          <p:cNvSpPr/>
          <p:nvPr/>
        </p:nvSpPr>
        <p:spPr>
          <a:xfrm>
            <a:off x="502920" y="6537960"/>
            <a:ext cx="5943600" cy="201168"/>
          </a:xfrm>
          <a:prstGeom prst="rect">
            <a:avLst/>
          </a:prstGeom>
          <a:noFill/>
          <a:ln/>
        </p:spPr>
        <p:txBody>
          <a:bodyPr wrap="square" lIns="0" tIns="0" rIns="0" bIns="0" rtlCol="0" anchor="ctr"/>
          <a:lstStyle/>
          <a:p>
            <a:pPr marL="0" indent="0">
              <a:buNone/>
            </a:pPr>
            <a:r>
              <a:rPr lang="en-US" sz="850">
                <a:solidFill>
                  <a:srgbClr val="5D6870"/>
                </a:solidFill>
                <a:latin typeface="Aptos" pitchFamily="34" charset="0"/>
                <a:ea typeface="Aptos" pitchFamily="34" charset="-122"/>
                <a:cs typeface="Aptos" pitchFamily="34" charset="-120"/>
              </a:rPr>
              <a:t>AFSA Local Leaders • Retiree Chapter Blueprint</a:t>
            </a:r>
            <a:endParaRPr lang="en-US" sz="850"/>
          </a:p>
        </p:txBody>
      </p:sp>
      <p:sp>
        <p:nvSpPr>
          <p:cNvPr id="6" name="Text 3"/>
          <p:cNvSpPr/>
          <p:nvPr/>
        </p:nvSpPr>
        <p:spPr>
          <a:xfrm>
            <a:off x="11384280" y="6510528"/>
            <a:ext cx="365760" cy="228600"/>
          </a:xfrm>
          <a:prstGeom prst="rect">
            <a:avLst/>
          </a:prstGeom>
          <a:noFill/>
          <a:ln/>
        </p:spPr>
        <p:txBody>
          <a:bodyPr wrap="square" lIns="0" tIns="0" rIns="0" bIns="0" rtlCol="0" anchor="ctr"/>
          <a:lstStyle/>
          <a:p>
            <a:pPr marL="0" indent="0" algn="r">
              <a:buNone/>
            </a:pPr>
            <a:r>
              <a:rPr lang="en-US" sz="850">
                <a:solidFill>
                  <a:srgbClr val="5D6870"/>
                </a:solidFill>
                <a:latin typeface="Aptos" pitchFamily="34" charset="0"/>
                <a:ea typeface="Aptos" pitchFamily="34" charset="-122"/>
                <a:cs typeface="Aptos" pitchFamily="34" charset="-120"/>
              </a:rPr>
              <a:t>11</a:t>
            </a:r>
            <a:endParaRPr lang="en-US" sz="850"/>
          </a:p>
        </p:txBody>
      </p:sp>
      <p:sp>
        <p:nvSpPr>
          <p:cNvPr id="7" name="Text 4"/>
          <p:cNvSpPr/>
          <p:nvPr/>
        </p:nvSpPr>
        <p:spPr>
          <a:xfrm>
            <a:off x="640080" y="1417320"/>
            <a:ext cx="3063240" cy="329184"/>
          </a:xfrm>
          <a:prstGeom prst="rect">
            <a:avLst/>
          </a:prstGeom>
          <a:noFill/>
          <a:ln/>
        </p:spPr>
        <p:txBody>
          <a:bodyPr wrap="square" lIns="0" tIns="0" rIns="0" bIns="0" rtlCol="0" anchor="ctr"/>
          <a:lstStyle/>
          <a:p>
            <a:pPr marL="0" indent="0" algn="ctr">
              <a:buNone/>
            </a:pPr>
            <a:r>
              <a:rPr lang="en-US" sz="1800" b="1">
                <a:solidFill>
                  <a:srgbClr val="F28B2D"/>
                </a:solidFill>
              </a:rPr>
              <a:t>Days 1–30</a:t>
            </a:r>
            <a:endParaRPr lang="en-US" sz="1800"/>
          </a:p>
        </p:txBody>
      </p:sp>
      <p:sp>
        <p:nvSpPr>
          <p:cNvPr id="8" name="Text 5"/>
          <p:cNvSpPr/>
          <p:nvPr/>
        </p:nvSpPr>
        <p:spPr>
          <a:xfrm>
            <a:off x="640080" y="1874520"/>
            <a:ext cx="3063240" cy="438912"/>
          </a:xfrm>
          <a:prstGeom prst="rect">
            <a:avLst/>
          </a:prstGeom>
          <a:noFill/>
          <a:ln/>
        </p:spPr>
        <p:txBody>
          <a:bodyPr wrap="square" lIns="0" tIns="0" rIns="0" bIns="0" rtlCol="0" anchor="ctr">
            <a:normAutofit/>
          </a:bodyPr>
          <a:lstStyle/>
          <a:p>
            <a:pPr marL="0" indent="0" algn="ctr">
              <a:buNone/>
            </a:pPr>
            <a:r>
              <a:rPr lang="en-US" sz="2200" b="1">
                <a:solidFill>
                  <a:srgbClr val="173B57"/>
                </a:solidFill>
              </a:rPr>
              <a:t>Find the champions</a:t>
            </a:r>
            <a:endParaRPr lang="en-US" sz="2200"/>
          </a:p>
        </p:txBody>
      </p:sp>
      <p:sp>
        <p:nvSpPr>
          <p:cNvPr id="9" name="Text 6"/>
          <p:cNvSpPr/>
          <p:nvPr/>
        </p:nvSpPr>
        <p:spPr>
          <a:xfrm>
            <a:off x="640080" y="2578608"/>
            <a:ext cx="3063240" cy="1691640"/>
          </a:xfrm>
          <a:prstGeom prst="rect">
            <a:avLst/>
          </a:prstGeom>
          <a:solidFill>
            <a:srgbClr val="E6F4F5"/>
          </a:solidFill>
          <a:ln>
            <a:solidFill>
              <a:srgbClr val="E6F4F5"/>
            </a:solidFill>
          </a:ln>
        </p:spPr>
        <p:txBody>
          <a:bodyPr wrap="square" lIns="1016" tIns="1016" rIns="1016" bIns="1016" rtlCol="0" anchor="ctr">
            <a:normAutofit/>
          </a:bodyPr>
          <a:lstStyle/>
          <a:p>
            <a:pPr marL="0" indent="0" algn="ctr">
              <a:buNone/>
            </a:pPr>
            <a:r>
              <a:rPr lang="en-US" sz="1620">
                <a:solidFill>
                  <a:srgbClr val="1F2933"/>
                </a:solidFill>
              </a:rPr>
              <a:t>Name a retiree lead. Pull retiree data. Identify 20–50 members who will answer the first call.</a:t>
            </a:r>
            <a:endParaRPr lang="en-US" sz="1620"/>
          </a:p>
        </p:txBody>
      </p:sp>
      <p:sp>
        <p:nvSpPr>
          <p:cNvPr id="10" name="Text 7"/>
          <p:cNvSpPr/>
          <p:nvPr/>
        </p:nvSpPr>
        <p:spPr>
          <a:xfrm>
            <a:off x="4480560" y="1417320"/>
            <a:ext cx="3063240" cy="329184"/>
          </a:xfrm>
          <a:prstGeom prst="rect">
            <a:avLst/>
          </a:prstGeom>
          <a:noFill/>
          <a:ln/>
        </p:spPr>
        <p:txBody>
          <a:bodyPr wrap="square" lIns="0" tIns="0" rIns="0" bIns="0" rtlCol="0" anchor="ctr"/>
          <a:lstStyle/>
          <a:p>
            <a:pPr marL="0" indent="0" algn="ctr">
              <a:buNone/>
            </a:pPr>
            <a:r>
              <a:rPr lang="en-US" sz="1800" b="1">
                <a:solidFill>
                  <a:srgbClr val="F28B2D"/>
                </a:solidFill>
              </a:rPr>
              <a:t>Days 31–60</a:t>
            </a:r>
            <a:endParaRPr lang="en-US" sz="1800"/>
          </a:p>
        </p:txBody>
      </p:sp>
      <p:sp>
        <p:nvSpPr>
          <p:cNvPr id="11" name="Text 8"/>
          <p:cNvSpPr/>
          <p:nvPr/>
        </p:nvSpPr>
        <p:spPr>
          <a:xfrm>
            <a:off x="4480560" y="1874520"/>
            <a:ext cx="3063240" cy="438912"/>
          </a:xfrm>
          <a:prstGeom prst="rect">
            <a:avLst/>
          </a:prstGeom>
          <a:noFill/>
          <a:ln/>
        </p:spPr>
        <p:txBody>
          <a:bodyPr wrap="square" lIns="0" tIns="0" rIns="0" bIns="0" rtlCol="0" anchor="ctr">
            <a:normAutofit fontScale="77500" lnSpcReduction="20000"/>
          </a:bodyPr>
          <a:lstStyle/>
          <a:p>
            <a:pPr marL="0" indent="0" algn="ctr">
              <a:buNone/>
            </a:pPr>
            <a:r>
              <a:rPr lang="en-US" sz="2200" b="1">
                <a:solidFill>
                  <a:srgbClr val="173B57"/>
                </a:solidFill>
              </a:rPr>
              <a:t>Create the first reason to gather</a:t>
            </a:r>
            <a:endParaRPr lang="en-US" sz="2200"/>
          </a:p>
        </p:txBody>
      </p:sp>
      <p:sp>
        <p:nvSpPr>
          <p:cNvPr id="12" name="Text 9"/>
          <p:cNvSpPr/>
          <p:nvPr/>
        </p:nvSpPr>
        <p:spPr>
          <a:xfrm>
            <a:off x="4480560" y="2578608"/>
            <a:ext cx="3063240" cy="1691640"/>
          </a:xfrm>
          <a:prstGeom prst="rect">
            <a:avLst/>
          </a:prstGeom>
          <a:solidFill>
            <a:srgbClr val="FFF2E6"/>
          </a:solidFill>
          <a:ln>
            <a:solidFill>
              <a:srgbClr val="FFF2E6"/>
            </a:solidFill>
          </a:ln>
        </p:spPr>
        <p:txBody>
          <a:bodyPr wrap="square" lIns="1016" tIns="1016" rIns="1016" bIns="1016" rtlCol="0" anchor="ctr">
            <a:normAutofit/>
          </a:bodyPr>
          <a:lstStyle/>
          <a:p>
            <a:pPr marL="0" indent="0" algn="ctr">
              <a:buNone/>
            </a:pPr>
            <a:r>
              <a:rPr lang="en-US" sz="1620">
                <a:solidFill>
                  <a:srgbClr val="1F2933"/>
                </a:solidFill>
              </a:rPr>
              <a:t>Host a lunch, Zoom, benefits briefing, or legislative update. Ask members what they need.</a:t>
            </a:r>
            <a:endParaRPr lang="en-US" sz="1620"/>
          </a:p>
        </p:txBody>
      </p:sp>
      <p:sp>
        <p:nvSpPr>
          <p:cNvPr id="13" name="Text 10"/>
          <p:cNvSpPr/>
          <p:nvPr/>
        </p:nvSpPr>
        <p:spPr>
          <a:xfrm>
            <a:off x="8321040" y="1417320"/>
            <a:ext cx="3063240" cy="329184"/>
          </a:xfrm>
          <a:prstGeom prst="rect">
            <a:avLst/>
          </a:prstGeom>
          <a:noFill/>
          <a:ln/>
        </p:spPr>
        <p:txBody>
          <a:bodyPr wrap="square" lIns="0" tIns="0" rIns="0" bIns="0" rtlCol="0" anchor="ctr"/>
          <a:lstStyle/>
          <a:p>
            <a:pPr marL="0" indent="0" algn="ctr">
              <a:buNone/>
            </a:pPr>
            <a:r>
              <a:rPr lang="en-US" sz="1800" b="1">
                <a:solidFill>
                  <a:srgbClr val="F28B2D"/>
                </a:solidFill>
              </a:rPr>
              <a:t>Days 61–90</a:t>
            </a:r>
            <a:endParaRPr lang="en-US" sz="1800"/>
          </a:p>
        </p:txBody>
      </p:sp>
      <p:sp>
        <p:nvSpPr>
          <p:cNvPr id="14" name="Text 11"/>
          <p:cNvSpPr/>
          <p:nvPr/>
        </p:nvSpPr>
        <p:spPr>
          <a:xfrm>
            <a:off x="8321040" y="1874520"/>
            <a:ext cx="3063240" cy="438912"/>
          </a:xfrm>
          <a:prstGeom prst="rect">
            <a:avLst/>
          </a:prstGeom>
          <a:noFill/>
          <a:ln/>
        </p:spPr>
        <p:txBody>
          <a:bodyPr wrap="square" lIns="0" tIns="0" rIns="0" bIns="0" rtlCol="0" anchor="ctr">
            <a:normAutofit/>
          </a:bodyPr>
          <a:lstStyle/>
          <a:p>
            <a:pPr marL="0" indent="0" algn="ctr">
              <a:buNone/>
            </a:pPr>
            <a:r>
              <a:rPr lang="en-US" sz="2200" b="1">
                <a:solidFill>
                  <a:srgbClr val="173B57"/>
                </a:solidFill>
              </a:rPr>
              <a:t>Build the structure</a:t>
            </a:r>
            <a:endParaRPr lang="en-US" sz="2200"/>
          </a:p>
        </p:txBody>
      </p:sp>
      <p:sp>
        <p:nvSpPr>
          <p:cNvPr id="15" name="Text 12"/>
          <p:cNvSpPr/>
          <p:nvPr/>
        </p:nvSpPr>
        <p:spPr>
          <a:xfrm>
            <a:off x="8321040" y="2578608"/>
            <a:ext cx="3063240" cy="1691640"/>
          </a:xfrm>
          <a:prstGeom prst="rect">
            <a:avLst/>
          </a:prstGeom>
          <a:solidFill>
            <a:srgbClr val="E6F4F5"/>
          </a:solidFill>
          <a:ln>
            <a:solidFill>
              <a:srgbClr val="E6F4F5"/>
            </a:solidFill>
          </a:ln>
        </p:spPr>
        <p:txBody>
          <a:bodyPr wrap="square" lIns="1016" tIns="1016" rIns="1016" bIns="1016" rtlCol="0" anchor="ctr">
            <a:normAutofit/>
          </a:bodyPr>
          <a:lstStyle/>
          <a:p>
            <a:pPr marL="0" indent="0" algn="ctr">
              <a:buNone/>
            </a:pPr>
            <a:r>
              <a:rPr lang="en-US" sz="1620">
                <a:solidFill>
                  <a:srgbClr val="1F2933"/>
                </a:solidFill>
              </a:rPr>
              <a:t>Draft a simple mission, calendar, communication plan, and path to bylaws/representation.</a:t>
            </a:r>
            <a:endParaRPr lang="en-US" sz="1620"/>
          </a:p>
        </p:txBody>
      </p:sp>
      <p:sp>
        <p:nvSpPr>
          <p:cNvPr id="16" name="Text 13"/>
          <p:cNvSpPr/>
          <p:nvPr/>
        </p:nvSpPr>
        <p:spPr>
          <a:xfrm>
            <a:off x="1600200" y="5257800"/>
            <a:ext cx="8961120" cy="384048"/>
          </a:xfrm>
          <a:prstGeom prst="rect">
            <a:avLst/>
          </a:prstGeom>
          <a:noFill/>
          <a:ln/>
        </p:spPr>
        <p:txBody>
          <a:bodyPr wrap="square" lIns="0" tIns="0" rIns="0" bIns="0" rtlCol="0" anchor="ctr"/>
          <a:lstStyle/>
          <a:p>
            <a:pPr marL="0" indent="0" algn="ctr">
              <a:buNone/>
            </a:pPr>
            <a:r>
              <a:rPr lang="en-US" sz="2200" b="1">
                <a:solidFill>
                  <a:srgbClr val="008E99"/>
                </a:solidFill>
              </a:rPr>
              <a:t>Do not wait for the perfect structure. Start with a real invitation.</a:t>
            </a:r>
            <a:endParaRPr lang="en-US"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502920" y="365760"/>
            <a:ext cx="6858000" cy="457200"/>
          </a:xfrm>
          <a:prstGeom prst="rect">
            <a:avLst/>
          </a:prstGeom>
          <a:noFill/>
          <a:ln/>
        </p:spPr>
        <p:txBody>
          <a:bodyPr wrap="square" lIns="0" tIns="0" rIns="0" bIns="0" rtlCol="0" anchor="ctr"/>
          <a:lstStyle/>
          <a:p>
            <a:pPr marL="0" indent="0">
              <a:buNone/>
            </a:pPr>
            <a:r>
              <a:rPr lang="en-US" sz="3000" b="1">
                <a:solidFill>
                  <a:srgbClr val="173B57"/>
                </a:solidFill>
                <a:latin typeface="Aptos Display" pitchFamily="34" charset="0"/>
                <a:ea typeface="Aptos Display" pitchFamily="34" charset="-122"/>
                <a:cs typeface="Aptos Display" pitchFamily="34" charset="-120"/>
              </a:rPr>
              <a:t>What local leaders should commit to</a:t>
            </a:r>
            <a:endParaRPr lang="en-US" sz="3000"/>
          </a:p>
        </p:txBody>
      </p:sp>
      <p:sp>
        <p:nvSpPr>
          <p:cNvPr id="3" name="Text 1"/>
          <p:cNvSpPr/>
          <p:nvPr/>
        </p:nvSpPr>
        <p:spPr>
          <a:xfrm>
            <a:off x="521208" y="859536"/>
            <a:ext cx="8229600" cy="228600"/>
          </a:xfrm>
          <a:prstGeom prst="rect">
            <a:avLst/>
          </a:prstGeom>
          <a:noFill/>
          <a:ln/>
        </p:spPr>
        <p:txBody>
          <a:bodyPr wrap="square" lIns="0" tIns="0" rIns="0" bIns="0" rtlCol="0" anchor="ctr"/>
          <a:lstStyle/>
          <a:p>
            <a:pPr marL="0" indent="0">
              <a:buNone/>
            </a:pPr>
            <a:r>
              <a:rPr lang="en-US" sz="1250">
                <a:solidFill>
                  <a:srgbClr val="5D6870"/>
                </a:solidFill>
                <a:latin typeface="Aptos" pitchFamily="34" charset="0"/>
                <a:ea typeface="Aptos" pitchFamily="34" charset="-122"/>
                <a:cs typeface="Aptos" pitchFamily="34" charset="-120"/>
              </a:rPr>
              <a:t>The chapter cannot be an afterthought.</a:t>
            </a:r>
            <a:endParaRPr lang="en-US" sz="1250"/>
          </a:p>
        </p:txBody>
      </p:sp>
      <p:pic>
        <p:nvPicPr>
          <p:cNvPr id="4" name="Image 0" descr="/mnt/data/csa.jpg"/>
          <p:cNvPicPr>
            <a:picLocks noChangeAspect="1"/>
          </p:cNvPicPr>
          <p:nvPr/>
        </p:nvPicPr>
        <p:blipFill>
          <a:blip r:embed="rId3"/>
          <a:stretch>
            <a:fillRect/>
          </a:stretch>
        </p:blipFill>
        <p:spPr>
          <a:xfrm>
            <a:off x="10927080" y="228600"/>
            <a:ext cx="685800" cy="685800"/>
          </a:xfrm>
          <a:prstGeom prst="rect">
            <a:avLst/>
          </a:prstGeom>
        </p:spPr>
      </p:pic>
      <p:sp>
        <p:nvSpPr>
          <p:cNvPr id="5" name="Text 2"/>
          <p:cNvSpPr/>
          <p:nvPr/>
        </p:nvSpPr>
        <p:spPr>
          <a:xfrm>
            <a:off x="502920" y="6537960"/>
            <a:ext cx="5943600" cy="201168"/>
          </a:xfrm>
          <a:prstGeom prst="rect">
            <a:avLst/>
          </a:prstGeom>
          <a:noFill/>
          <a:ln/>
        </p:spPr>
        <p:txBody>
          <a:bodyPr wrap="square" lIns="0" tIns="0" rIns="0" bIns="0" rtlCol="0" anchor="ctr"/>
          <a:lstStyle/>
          <a:p>
            <a:pPr marL="0" indent="0">
              <a:buNone/>
            </a:pPr>
            <a:r>
              <a:rPr lang="en-US" sz="850">
                <a:solidFill>
                  <a:srgbClr val="5D6870"/>
                </a:solidFill>
                <a:latin typeface="Aptos" pitchFamily="34" charset="0"/>
                <a:ea typeface="Aptos" pitchFamily="34" charset="-122"/>
                <a:cs typeface="Aptos" pitchFamily="34" charset="-120"/>
              </a:rPr>
              <a:t>AFSA Local Leaders • Retiree Chapter Blueprint</a:t>
            </a:r>
            <a:endParaRPr lang="en-US" sz="850"/>
          </a:p>
        </p:txBody>
      </p:sp>
      <p:sp>
        <p:nvSpPr>
          <p:cNvPr id="6" name="Text 3"/>
          <p:cNvSpPr/>
          <p:nvPr/>
        </p:nvSpPr>
        <p:spPr>
          <a:xfrm>
            <a:off x="11384280" y="6510528"/>
            <a:ext cx="365760" cy="228600"/>
          </a:xfrm>
          <a:prstGeom prst="rect">
            <a:avLst/>
          </a:prstGeom>
          <a:noFill/>
          <a:ln/>
        </p:spPr>
        <p:txBody>
          <a:bodyPr wrap="square" lIns="0" tIns="0" rIns="0" bIns="0" rtlCol="0" anchor="ctr"/>
          <a:lstStyle/>
          <a:p>
            <a:pPr marL="0" indent="0" algn="r">
              <a:buNone/>
            </a:pPr>
            <a:r>
              <a:rPr lang="en-US" sz="850">
                <a:solidFill>
                  <a:srgbClr val="5D6870"/>
                </a:solidFill>
                <a:latin typeface="Aptos" pitchFamily="34" charset="0"/>
                <a:ea typeface="Aptos" pitchFamily="34" charset="-122"/>
                <a:cs typeface="Aptos" pitchFamily="34" charset="-120"/>
              </a:rPr>
              <a:t>12</a:t>
            </a:r>
            <a:endParaRPr lang="en-US" sz="850"/>
          </a:p>
        </p:txBody>
      </p:sp>
      <p:sp>
        <p:nvSpPr>
          <p:cNvPr id="7" name="Text 4"/>
          <p:cNvSpPr/>
          <p:nvPr/>
        </p:nvSpPr>
        <p:spPr>
          <a:xfrm>
            <a:off x="868680" y="1234440"/>
            <a:ext cx="1828800" cy="320040"/>
          </a:xfrm>
          <a:prstGeom prst="rect">
            <a:avLst/>
          </a:prstGeom>
          <a:noFill/>
          <a:ln/>
        </p:spPr>
        <p:txBody>
          <a:bodyPr wrap="square" lIns="0" tIns="0" rIns="0" bIns="0" rtlCol="0" anchor="ctr"/>
          <a:lstStyle/>
          <a:p>
            <a:pPr marL="0" indent="0">
              <a:buNone/>
            </a:pPr>
            <a:r>
              <a:rPr lang="en-US" sz="1850" b="1">
                <a:solidFill>
                  <a:srgbClr val="008E99"/>
                </a:solidFill>
              </a:rPr>
              <a:t>Communicate</a:t>
            </a:r>
            <a:endParaRPr lang="en-US" sz="1850"/>
          </a:p>
        </p:txBody>
      </p:sp>
      <p:sp>
        <p:nvSpPr>
          <p:cNvPr id="8" name="Text 5"/>
          <p:cNvSpPr/>
          <p:nvPr/>
        </p:nvSpPr>
        <p:spPr>
          <a:xfrm>
            <a:off x="2834640" y="1216152"/>
            <a:ext cx="8046720" cy="438912"/>
          </a:xfrm>
          <a:prstGeom prst="rect">
            <a:avLst/>
          </a:prstGeom>
          <a:noFill/>
          <a:ln/>
        </p:spPr>
        <p:txBody>
          <a:bodyPr wrap="square" lIns="0" tIns="0" rIns="0" bIns="0" rtlCol="0" anchor="ctr">
            <a:normAutofit/>
          </a:bodyPr>
          <a:lstStyle/>
          <a:p>
            <a:pPr marL="0" indent="0">
              <a:buNone/>
            </a:pPr>
            <a:r>
              <a:rPr lang="en-US" sz="1680">
                <a:solidFill>
                  <a:srgbClr val="1F2933"/>
                </a:solidFill>
              </a:rPr>
              <a:t>Regular emails, newsletters, and updates that make retirees feel remembered.</a:t>
            </a:r>
            <a:endParaRPr lang="en-US" sz="1680"/>
          </a:p>
        </p:txBody>
      </p:sp>
      <p:sp>
        <p:nvSpPr>
          <p:cNvPr id="9" name="Text 6"/>
          <p:cNvSpPr/>
          <p:nvPr/>
        </p:nvSpPr>
        <p:spPr>
          <a:xfrm>
            <a:off x="868680" y="2075688"/>
            <a:ext cx="1828800" cy="320040"/>
          </a:xfrm>
          <a:prstGeom prst="rect">
            <a:avLst/>
          </a:prstGeom>
          <a:noFill/>
          <a:ln/>
        </p:spPr>
        <p:txBody>
          <a:bodyPr wrap="square" lIns="0" tIns="0" rIns="0" bIns="0" rtlCol="0" anchor="ctr"/>
          <a:lstStyle/>
          <a:p>
            <a:pPr marL="0" indent="0">
              <a:buNone/>
            </a:pPr>
            <a:r>
              <a:rPr lang="en-US" sz="1850" b="1">
                <a:solidFill>
                  <a:srgbClr val="F28B2D"/>
                </a:solidFill>
              </a:rPr>
              <a:t>Represent</a:t>
            </a:r>
            <a:endParaRPr lang="en-US" sz="1850"/>
          </a:p>
        </p:txBody>
      </p:sp>
      <p:sp>
        <p:nvSpPr>
          <p:cNvPr id="10" name="Text 7"/>
          <p:cNvSpPr/>
          <p:nvPr/>
        </p:nvSpPr>
        <p:spPr>
          <a:xfrm>
            <a:off x="2834640" y="2057400"/>
            <a:ext cx="8046720" cy="438912"/>
          </a:xfrm>
          <a:prstGeom prst="rect">
            <a:avLst/>
          </a:prstGeom>
          <a:noFill/>
          <a:ln/>
        </p:spPr>
        <p:txBody>
          <a:bodyPr wrap="square" lIns="0" tIns="0" rIns="0" bIns="0" rtlCol="0" anchor="ctr">
            <a:normAutofit/>
          </a:bodyPr>
          <a:lstStyle/>
          <a:p>
            <a:pPr marL="0" indent="0">
              <a:buNone/>
            </a:pPr>
            <a:r>
              <a:rPr lang="en-US" sz="1680">
                <a:solidFill>
                  <a:srgbClr val="1F2933"/>
                </a:solidFill>
              </a:rPr>
              <a:t>Give retirees a meaningful pathway to advise, participate, and be heard.</a:t>
            </a:r>
            <a:endParaRPr lang="en-US" sz="1680"/>
          </a:p>
        </p:txBody>
      </p:sp>
      <p:sp>
        <p:nvSpPr>
          <p:cNvPr id="11" name="Text 8"/>
          <p:cNvSpPr/>
          <p:nvPr/>
        </p:nvSpPr>
        <p:spPr>
          <a:xfrm>
            <a:off x="868680" y="2916936"/>
            <a:ext cx="1828800" cy="320040"/>
          </a:xfrm>
          <a:prstGeom prst="rect">
            <a:avLst/>
          </a:prstGeom>
          <a:noFill/>
          <a:ln/>
        </p:spPr>
        <p:txBody>
          <a:bodyPr wrap="square" lIns="0" tIns="0" rIns="0" bIns="0" rtlCol="0" anchor="ctr"/>
          <a:lstStyle/>
          <a:p>
            <a:pPr marL="0" indent="0">
              <a:buNone/>
            </a:pPr>
            <a:r>
              <a:rPr lang="en-US" sz="1850" b="1">
                <a:solidFill>
                  <a:srgbClr val="008E99"/>
                </a:solidFill>
              </a:rPr>
              <a:t>Serve</a:t>
            </a:r>
            <a:endParaRPr lang="en-US" sz="1850"/>
          </a:p>
        </p:txBody>
      </p:sp>
      <p:sp>
        <p:nvSpPr>
          <p:cNvPr id="12" name="Text 9"/>
          <p:cNvSpPr/>
          <p:nvPr/>
        </p:nvSpPr>
        <p:spPr>
          <a:xfrm>
            <a:off x="2834640" y="2898648"/>
            <a:ext cx="8046720" cy="438912"/>
          </a:xfrm>
          <a:prstGeom prst="rect">
            <a:avLst/>
          </a:prstGeom>
          <a:noFill/>
          <a:ln/>
        </p:spPr>
        <p:txBody>
          <a:bodyPr wrap="square" lIns="0" tIns="0" rIns="0" bIns="0" rtlCol="0" anchor="ctr">
            <a:normAutofit/>
          </a:bodyPr>
          <a:lstStyle/>
          <a:p>
            <a:pPr marL="0" indent="0">
              <a:buNone/>
            </a:pPr>
            <a:r>
              <a:rPr lang="en-US" sz="1680">
                <a:solidFill>
                  <a:srgbClr val="1F2933"/>
                </a:solidFill>
              </a:rPr>
              <a:t>Benefits, welfare, health, and retirement support that is easy to access.</a:t>
            </a:r>
            <a:endParaRPr lang="en-US" sz="1680"/>
          </a:p>
        </p:txBody>
      </p:sp>
      <p:sp>
        <p:nvSpPr>
          <p:cNvPr id="13" name="Text 10"/>
          <p:cNvSpPr/>
          <p:nvPr/>
        </p:nvSpPr>
        <p:spPr>
          <a:xfrm>
            <a:off x="868680" y="3758184"/>
            <a:ext cx="1828800" cy="320040"/>
          </a:xfrm>
          <a:prstGeom prst="rect">
            <a:avLst/>
          </a:prstGeom>
          <a:noFill/>
          <a:ln/>
        </p:spPr>
        <p:txBody>
          <a:bodyPr wrap="square" lIns="0" tIns="0" rIns="0" bIns="0" rtlCol="0" anchor="ctr"/>
          <a:lstStyle/>
          <a:p>
            <a:pPr marL="0" indent="0">
              <a:buNone/>
            </a:pPr>
            <a:r>
              <a:rPr lang="en-US" sz="1850" b="1">
                <a:solidFill>
                  <a:srgbClr val="F28B2D"/>
                </a:solidFill>
              </a:rPr>
              <a:t>Mobilize</a:t>
            </a:r>
            <a:endParaRPr lang="en-US" sz="1850"/>
          </a:p>
        </p:txBody>
      </p:sp>
      <p:sp>
        <p:nvSpPr>
          <p:cNvPr id="14" name="Text 11"/>
          <p:cNvSpPr/>
          <p:nvPr/>
        </p:nvSpPr>
        <p:spPr>
          <a:xfrm>
            <a:off x="2834640" y="3739896"/>
            <a:ext cx="8046720" cy="438912"/>
          </a:xfrm>
          <a:prstGeom prst="rect">
            <a:avLst/>
          </a:prstGeom>
          <a:noFill/>
          <a:ln/>
        </p:spPr>
        <p:txBody>
          <a:bodyPr wrap="square" lIns="0" tIns="0" rIns="0" bIns="0" rtlCol="0" anchor="ctr">
            <a:normAutofit/>
          </a:bodyPr>
          <a:lstStyle/>
          <a:p>
            <a:pPr marL="0" indent="0">
              <a:buNone/>
            </a:pPr>
            <a:r>
              <a:rPr lang="en-US" sz="1680">
                <a:solidFill>
                  <a:srgbClr val="1F2933"/>
                </a:solidFill>
              </a:rPr>
              <a:t>Use retiree energy for advocacy, PAC, calls, canvassing, and legislative work.</a:t>
            </a:r>
            <a:endParaRPr lang="en-US" sz="1680"/>
          </a:p>
        </p:txBody>
      </p:sp>
      <p:sp>
        <p:nvSpPr>
          <p:cNvPr id="15" name="Text 12"/>
          <p:cNvSpPr/>
          <p:nvPr/>
        </p:nvSpPr>
        <p:spPr>
          <a:xfrm>
            <a:off x="868680" y="4599432"/>
            <a:ext cx="1828800" cy="320040"/>
          </a:xfrm>
          <a:prstGeom prst="rect">
            <a:avLst/>
          </a:prstGeom>
          <a:noFill/>
          <a:ln/>
        </p:spPr>
        <p:txBody>
          <a:bodyPr wrap="square" lIns="0" tIns="0" rIns="0" bIns="0" rtlCol="0" anchor="ctr"/>
          <a:lstStyle/>
          <a:p>
            <a:pPr marL="0" indent="0">
              <a:buNone/>
            </a:pPr>
            <a:r>
              <a:rPr lang="en-US" sz="1850" b="1">
                <a:solidFill>
                  <a:srgbClr val="008E99"/>
                </a:solidFill>
              </a:rPr>
              <a:t>Celebrate</a:t>
            </a:r>
            <a:endParaRPr lang="en-US" sz="1850"/>
          </a:p>
        </p:txBody>
      </p:sp>
      <p:sp>
        <p:nvSpPr>
          <p:cNvPr id="16" name="Text 13"/>
          <p:cNvSpPr/>
          <p:nvPr/>
        </p:nvSpPr>
        <p:spPr>
          <a:xfrm>
            <a:off x="2834640" y="4581144"/>
            <a:ext cx="8046720" cy="438912"/>
          </a:xfrm>
          <a:prstGeom prst="rect">
            <a:avLst/>
          </a:prstGeom>
          <a:noFill/>
          <a:ln/>
        </p:spPr>
        <p:txBody>
          <a:bodyPr wrap="square" lIns="0" tIns="0" rIns="0" bIns="0" rtlCol="0" anchor="ctr">
            <a:normAutofit/>
          </a:bodyPr>
          <a:lstStyle/>
          <a:p>
            <a:pPr marL="0" indent="0">
              <a:buNone/>
            </a:pPr>
            <a:r>
              <a:rPr lang="en-US" sz="1680">
                <a:solidFill>
                  <a:srgbClr val="1F2933"/>
                </a:solidFill>
              </a:rPr>
              <a:t>Social events that turn membership into community.</a:t>
            </a:r>
            <a:endParaRPr lang="en-US" sz="1680"/>
          </a:p>
        </p:txBody>
      </p:sp>
      <p:sp>
        <p:nvSpPr>
          <p:cNvPr id="17" name="Text 14"/>
          <p:cNvSpPr/>
          <p:nvPr/>
        </p:nvSpPr>
        <p:spPr>
          <a:xfrm>
            <a:off x="1828800" y="5577840"/>
            <a:ext cx="7680960" cy="502920"/>
          </a:xfrm>
          <a:prstGeom prst="rect">
            <a:avLst/>
          </a:prstGeom>
          <a:solidFill>
            <a:srgbClr val="FFF2E6"/>
          </a:solidFill>
          <a:ln>
            <a:solidFill>
              <a:srgbClr val="FFF2E6">
                <a:alpha val="0"/>
              </a:srgbClr>
            </a:solidFill>
          </a:ln>
        </p:spPr>
        <p:txBody>
          <a:bodyPr wrap="square" lIns="762" tIns="762" rIns="762" bIns="762" rtlCol="0" anchor="ctr"/>
          <a:lstStyle/>
          <a:p>
            <a:pPr marL="0" indent="0" algn="ctr">
              <a:buNone/>
            </a:pPr>
            <a:r>
              <a:rPr lang="en-US" sz="1900" b="1">
                <a:solidFill>
                  <a:srgbClr val="173B57"/>
                </a:solidFill>
                <a:latin typeface="Aptos" pitchFamily="34" charset="0"/>
                <a:ea typeface="Aptos" pitchFamily="34" charset="-122"/>
                <a:cs typeface="Aptos" pitchFamily="34" charset="-120"/>
              </a:rPr>
              <a:t>A retiree chapter is not only a service. It is a relationship.</a:t>
            </a:r>
            <a:endParaRPr lang="en-US" sz="1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673546-0DDE-16DD-E580-45187D992FEF}"/>
              </a:ext>
            </a:extLst>
          </p:cNvPr>
          <p:cNvPicPr>
            <a:picLocks noChangeAspect="1"/>
          </p:cNvPicPr>
          <p:nvPr/>
        </p:nvPicPr>
        <p:blipFill>
          <a:blip r:embed="rId2"/>
          <a:stretch>
            <a:fillRect/>
          </a:stretch>
        </p:blipFill>
        <p:spPr>
          <a:xfrm>
            <a:off x="2031460" y="1212715"/>
            <a:ext cx="6858000" cy="5191327"/>
          </a:xfrm>
          <a:prstGeom prst="rect">
            <a:avLst/>
          </a:prstGeom>
        </p:spPr>
      </p:pic>
      <p:sp>
        <p:nvSpPr>
          <p:cNvPr id="6" name="Title 5">
            <a:extLst>
              <a:ext uri="{FF2B5EF4-FFF2-40B4-BE49-F238E27FC236}">
                <a16:creationId xmlns:a16="http://schemas.microsoft.com/office/drawing/2014/main" id="{DFCCB43C-7817-CBB0-B5D8-43D95E287B31}"/>
              </a:ext>
            </a:extLst>
          </p:cNvPr>
          <p:cNvSpPr>
            <a:spLocks noGrp="1"/>
          </p:cNvSpPr>
          <p:nvPr>
            <p:ph type="title" idx="4294967295"/>
          </p:nvPr>
        </p:nvSpPr>
        <p:spPr>
          <a:xfrm>
            <a:off x="838200" y="365125"/>
            <a:ext cx="10515600" cy="1325563"/>
          </a:xfrm>
          <a:prstGeom prst="rect">
            <a:avLst/>
          </a:prstGeom>
        </p:spPr>
        <p:txBody>
          <a:bodyPr/>
          <a:lstStyle/>
          <a:p>
            <a:r>
              <a:rPr lang="en-US" dirty="0"/>
              <a:t>UASF QR Code</a:t>
            </a:r>
            <a:br>
              <a:rPr lang="en-US" dirty="0"/>
            </a:br>
            <a:endParaRPr lang="en-US" dirty="0"/>
          </a:p>
        </p:txBody>
      </p:sp>
    </p:spTree>
    <p:extLst>
      <p:ext uri="{BB962C8B-B14F-4D97-AF65-F5344CB8AC3E}">
        <p14:creationId xmlns:p14="http://schemas.microsoft.com/office/powerpoint/2010/main" val="87792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3">
    <p:bg>
      <p:bgPr>
        <a:solidFill>
          <a:srgbClr val="173B57"/>
        </a:solidFill>
        <a:effectLst/>
      </p:bgPr>
    </p:bg>
    <p:spTree>
      <p:nvGrpSpPr>
        <p:cNvPr id="1" name=""/>
        <p:cNvGrpSpPr/>
        <p:nvPr/>
      </p:nvGrpSpPr>
      <p:grpSpPr>
        <a:xfrm>
          <a:off x="0" y="0"/>
          <a:ext cx="0" cy="0"/>
          <a:chOff x="0" y="0"/>
          <a:chExt cx="0" cy="0"/>
        </a:xfrm>
      </p:grpSpPr>
      <p:pic>
        <p:nvPicPr>
          <p:cNvPr id="2" name="Image 0" descr="/mnt/data/a_highly_detailed_photorealistic_cinematic_scene.png"/>
          <p:cNvPicPr>
            <a:picLocks noChangeAspect="1"/>
          </p:cNvPicPr>
          <p:nvPr/>
        </p:nvPicPr>
        <p:blipFill>
          <a:blip r:embed="rId3"/>
          <a:srcRect l="42000" r="12001"/>
          <a:stretch/>
        </p:blipFill>
        <p:spPr>
          <a:xfrm>
            <a:off x="6583680" y="0"/>
            <a:ext cx="5605272" cy="6858000"/>
          </a:xfrm>
          <a:prstGeom prst="rect">
            <a:avLst/>
          </a:prstGeom>
        </p:spPr>
      </p:pic>
      <p:sp>
        <p:nvSpPr>
          <p:cNvPr id="3" name="Text 0"/>
          <p:cNvSpPr/>
          <p:nvPr/>
        </p:nvSpPr>
        <p:spPr>
          <a:xfrm>
            <a:off x="685800" y="914400"/>
            <a:ext cx="5212080" cy="640080"/>
          </a:xfrm>
          <a:prstGeom prst="rect">
            <a:avLst/>
          </a:prstGeom>
          <a:noFill/>
          <a:ln/>
        </p:spPr>
        <p:txBody>
          <a:bodyPr wrap="square" lIns="0" tIns="0" rIns="0" bIns="0" rtlCol="0" anchor="ctr"/>
          <a:lstStyle/>
          <a:p>
            <a:pPr marL="0" indent="0">
              <a:buNone/>
            </a:pPr>
            <a:r>
              <a:rPr lang="en-US" sz="3800" b="1">
                <a:solidFill>
                  <a:srgbClr val="FFFFFF"/>
                </a:solidFill>
              </a:rPr>
              <a:t>Don’t break the link.</a:t>
            </a:r>
            <a:endParaRPr lang="en-US" sz="3800"/>
          </a:p>
        </p:txBody>
      </p:sp>
      <p:sp>
        <p:nvSpPr>
          <p:cNvPr id="4" name="Text 1"/>
          <p:cNvSpPr/>
          <p:nvPr/>
        </p:nvSpPr>
        <p:spPr>
          <a:xfrm>
            <a:off x="685800" y="1874520"/>
            <a:ext cx="5166360" cy="786384"/>
          </a:xfrm>
          <a:prstGeom prst="rect">
            <a:avLst/>
          </a:prstGeom>
          <a:noFill/>
          <a:ln/>
        </p:spPr>
        <p:txBody>
          <a:bodyPr wrap="square" lIns="254" tIns="254" rIns="254" bIns="254" rtlCol="0" anchor="ctr">
            <a:normAutofit/>
          </a:bodyPr>
          <a:lstStyle/>
          <a:p>
            <a:pPr marL="0" indent="0">
              <a:buNone/>
            </a:pPr>
            <a:r>
              <a:rPr lang="en-US" sz="2400" b="1">
                <a:solidFill>
                  <a:srgbClr val="BDEDEE"/>
                </a:solidFill>
              </a:rPr>
              <a:t>Invite retirees back. Give them purpose. Build the chapter.</a:t>
            </a:r>
            <a:endParaRPr lang="en-US" sz="2400"/>
          </a:p>
        </p:txBody>
      </p:sp>
      <p:sp>
        <p:nvSpPr>
          <p:cNvPr id="5" name="Text 2"/>
          <p:cNvSpPr/>
          <p:nvPr/>
        </p:nvSpPr>
        <p:spPr>
          <a:xfrm>
            <a:off x="685800" y="3063240"/>
            <a:ext cx="4846320" cy="320040"/>
          </a:xfrm>
          <a:prstGeom prst="rect">
            <a:avLst/>
          </a:prstGeom>
          <a:noFill/>
          <a:ln/>
        </p:spPr>
        <p:txBody>
          <a:bodyPr wrap="square" lIns="0" tIns="0" rIns="0" bIns="0" rtlCol="0" anchor="ctr"/>
          <a:lstStyle/>
          <a:p>
            <a:pPr marL="0" indent="0">
              <a:buNone/>
            </a:pPr>
            <a:r>
              <a:rPr lang="en-US" sz="1800" b="1">
                <a:solidFill>
                  <a:srgbClr val="F28B2D"/>
                </a:solidFill>
              </a:rPr>
              <a:t>Leave today with three next steps:</a:t>
            </a:r>
            <a:endParaRPr lang="en-US" sz="1800"/>
          </a:p>
        </p:txBody>
      </p:sp>
      <p:sp>
        <p:nvSpPr>
          <p:cNvPr id="6" name="Text 3"/>
          <p:cNvSpPr/>
          <p:nvPr/>
        </p:nvSpPr>
        <p:spPr>
          <a:xfrm>
            <a:off x="868680" y="3611880"/>
            <a:ext cx="4754880" cy="320040"/>
          </a:xfrm>
          <a:prstGeom prst="rect">
            <a:avLst/>
          </a:prstGeom>
          <a:noFill/>
          <a:ln/>
        </p:spPr>
        <p:txBody>
          <a:bodyPr wrap="square" lIns="508" tIns="508" rIns="508" bIns="508" rtlCol="0" anchor="ctr">
            <a:normAutofit/>
          </a:bodyPr>
          <a:lstStyle/>
          <a:p>
            <a:r>
              <a:rPr lang="en-US" sz="1680">
                <a:solidFill>
                  <a:srgbClr val="FFFFFF"/>
                </a:solidFill>
                <a:latin typeface="Aptos" pitchFamily="34" charset="0"/>
                <a:ea typeface="Aptos" pitchFamily="34" charset="-122"/>
                <a:cs typeface="Aptos" pitchFamily="34" charset="-120"/>
              </a:rPr>
              <a:t>Name your retiree chapter lead.</a:t>
            </a:r>
            <a:endParaRPr lang="en-US" sz="1680"/>
          </a:p>
        </p:txBody>
      </p:sp>
      <p:sp>
        <p:nvSpPr>
          <p:cNvPr id="7" name="Text 4"/>
          <p:cNvSpPr/>
          <p:nvPr/>
        </p:nvSpPr>
        <p:spPr>
          <a:xfrm>
            <a:off x="868680" y="4160520"/>
            <a:ext cx="4754880" cy="320040"/>
          </a:xfrm>
          <a:prstGeom prst="rect">
            <a:avLst/>
          </a:prstGeom>
          <a:noFill/>
          <a:ln/>
        </p:spPr>
        <p:txBody>
          <a:bodyPr wrap="square" lIns="508" tIns="508" rIns="508" bIns="508" rtlCol="0" anchor="ctr">
            <a:normAutofit/>
          </a:bodyPr>
          <a:lstStyle/>
          <a:p>
            <a:r>
              <a:rPr lang="en-US" sz="1680">
                <a:solidFill>
                  <a:srgbClr val="FFFFFF"/>
                </a:solidFill>
                <a:latin typeface="Aptos" pitchFamily="34" charset="0"/>
                <a:ea typeface="Aptos" pitchFamily="34" charset="-122"/>
                <a:cs typeface="Aptos" pitchFamily="34" charset="-120"/>
              </a:rPr>
              <a:t>Schedule one kickoff gathering.</a:t>
            </a:r>
            <a:endParaRPr lang="en-US" sz="1680"/>
          </a:p>
        </p:txBody>
      </p:sp>
      <p:sp>
        <p:nvSpPr>
          <p:cNvPr id="8" name="Text 5"/>
          <p:cNvSpPr/>
          <p:nvPr/>
        </p:nvSpPr>
        <p:spPr>
          <a:xfrm>
            <a:off x="868680" y="4709160"/>
            <a:ext cx="4754880" cy="320040"/>
          </a:xfrm>
          <a:prstGeom prst="rect">
            <a:avLst/>
          </a:prstGeom>
          <a:noFill/>
          <a:ln/>
        </p:spPr>
        <p:txBody>
          <a:bodyPr wrap="square" lIns="508" tIns="508" rIns="508" bIns="508" rtlCol="0" anchor="ctr">
            <a:normAutofit/>
          </a:bodyPr>
          <a:lstStyle/>
          <a:p>
            <a:r>
              <a:rPr lang="en-US" sz="1680">
                <a:solidFill>
                  <a:srgbClr val="FFFFFF"/>
                </a:solidFill>
                <a:latin typeface="Aptos" pitchFamily="34" charset="0"/>
                <a:ea typeface="Aptos" pitchFamily="34" charset="-122"/>
                <a:cs typeface="Aptos" pitchFamily="34" charset="-120"/>
              </a:rPr>
              <a:t>Ask AFSA/CSA for the chapter-start playbook.</a:t>
            </a:r>
            <a:endParaRPr lang="en-US" sz="1680"/>
          </a:p>
        </p:txBody>
      </p:sp>
      <p:sp>
        <p:nvSpPr>
          <p:cNvPr id="9" name="Text 6"/>
          <p:cNvSpPr/>
          <p:nvPr/>
        </p:nvSpPr>
        <p:spPr>
          <a:xfrm>
            <a:off x="685800" y="5897880"/>
            <a:ext cx="5212080" cy="320040"/>
          </a:xfrm>
          <a:prstGeom prst="rect">
            <a:avLst/>
          </a:prstGeom>
          <a:noFill/>
          <a:ln/>
        </p:spPr>
        <p:txBody>
          <a:bodyPr wrap="square" lIns="0" tIns="0" rIns="0" bIns="0" rtlCol="0" anchor="ctr"/>
          <a:lstStyle/>
          <a:p>
            <a:pPr marL="0" indent="0">
              <a:buNone/>
            </a:pPr>
            <a:r>
              <a:rPr lang="en-US" sz="1800" b="1">
                <a:solidFill>
                  <a:srgbClr val="FFFFFF"/>
                </a:solidFill>
              </a:rPr>
              <a:t>Rejoin your union. Stay part of the work.</a:t>
            </a:r>
            <a:endParaRPr lang="en-US" sz="1800"/>
          </a:p>
        </p:txBody>
      </p:sp>
      <p:pic>
        <p:nvPicPr>
          <p:cNvPr id="10" name="Image 1" descr="/mnt/data/csa.jpg"/>
          <p:cNvPicPr>
            <a:picLocks noChangeAspect="1"/>
          </p:cNvPicPr>
          <p:nvPr/>
        </p:nvPicPr>
        <p:blipFill>
          <a:blip r:embed="rId4"/>
          <a:stretch>
            <a:fillRect/>
          </a:stretch>
        </p:blipFill>
        <p:spPr>
          <a:xfrm>
            <a:off x="685800" y="256032"/>
            <a:ext cx="658368" cy="65836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B3F121-B74C-637B-8183-556E92300B3F}"/>
              </a:ext>
            </a:extLst>
          </p:cNvPr>
          <p:cNvSpPr txBox="1"/>
          <p:nvPr/>
        </p:nvSpPr>
        <p:spPr>
          <a:xfrm>
            <a:off x="2334638" y="1722461"/>
            <a:ext cx="6809362" cy="2862322"/>
          </a:xfrm>
          <a:prstGeom prst="rect">
            <a:avLst/>
          </a:prstGeom>
          <a:noFill/>
        </p:spPr>
        <p:txBody>
          <a:bodyPr wrap="square">
            <a:spAutoFit/>
          </a:bodyPr>
          <a:lstStyle/>
          <a:p>
            <a:r>
              <a:rPr lang="en-US" sz="3600" dirty="0">
                <a:solidFill>
                  <a:srgbClr val="00B0F0"/>
                </a:solidFill>
              </a:rPr>
              <a:t>Cheryl Lee cherylholderlee1975@gmail.com</a:t>
            </a:r>
          </a:p>
          <a:p>
            <a:endParaRPr lang="en-US" sz="3600" dirty="0">
              <a:solidFill>
                <a:srgbClr val="00B0F0"/>
              </a:solidFill>
            </a:endParaRPr>
          </a:p>
          <a:p>
            <a:r>
              <a:rPr lang="en-US" sz="3600" dirty="0">
                <a:solidFill>
                  <a:srgbClr val="00B0F0"/>
                </a:solidFill>
              </a:rPr>
              <a:t>Mark Brodsky</a:t>
            </a:r>
          </a:p>
          <a:p>
            <a:r>
              <a:rPr lang="en-US" sz="3600" dirty="0">
                <a:solidFill>
                  <a:srgbClr val="00B0F0"/>
                </a:solidFill>
              </a:rPr>
              <a:t>Mbrodsky@CSA-NYC.org</a:t>
            </a:r>
          </a:p>
        </p:txBody>
      </p:sp>
    </p:spTree>
    <p:extLst>
      <p:ext uri="{BB962C8B-B14F-4D97-AF65-F5344CB8AC3E}">
        <p14:creationId xmlns:p14="http://schemas.microsoft.com/office/powerpoint/2010/main" val="160415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831296-BD31-7B91-E756-AA653AC2236F}"/>
              </a:ext>
            </a:extLst>
          </p:cNvPr>
          <p:cNvSpPr txBox="1"/>
          <p:nvPr/>
        </p:nvSpPr>
        <p:spPr>
          <a:xfrm>
            <a:off x="1491574" y="2493345"/>
            <a:ext cx="9714690" cy="1861856"/>
          </a:xfrm>
          <a:prstGeom prst="rect">
            <a:avLst/>
          </a:prstGeom>
          <a:noFill/>
        </p:spPr>
        <p:txBody>
          <a:bodyPr wrap="square">
            <a:spAutoFit/>
          </a:bodyPr>
          <a:lstStyle/>
          <a:p>
            <a:r>
              <a:rPr lang="en-US" sz="2000" dirty="0">
                <a:solidFill>
                  <a:srgbClr val="FF0000"/>
                </a:solidFill>
              </a:rPr>
              <a:t>“Retirees are not a liability. They are an untapped resource”</a:t>
            </a:r>
          </a:p>
          <a:p>
            <a:endParaRPr lang="en-US" sz="2000" dirty="0">
              <a:solidFill>
                <a:srgbClr val="FF0000"/>
              </a:solidFill>
            </a:endParaRPr>
          </a:p>
          <a:p>
            <a:r>
              <a:rPr lang="en-US" sz="2000" dirty="0">
                <a:solidFill>
                  <a:srgbClr val="FF0000"/>
                </a:solidFill>
              </a:rPr>
              <a:t>					Jill Levy, CSA President 2000-2006</a:t>
            </a:r>
          </a:p>
          <a:p>
            <a:r>
              <a:rPr lang="en-US" sz="2000" dirty="0">
                <a:solidFill>
                  <a:srgbClr val="FF0000"/>
                </a:solidFill>
              </a:rPr>
              <a:t>					AFSA President 2006-2009</a:t>
            </a:r>
          </a:p>
          <a:p>
            <a:pPr marL="0" marR="0">
              <a:lnSpc>
                <a:spcPct val="115000"/>
              </a:lnSpc>
              <a:spcAft>
                <a:spcPts val="800"/>
              </a:spcAft>
              <a:buNone/>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044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name="Slide 2">
    <p:spTree>
      <p:nvGrpSpPr>
        <p:cNvPr id="1" name=""/>
        <p:cNvGrpSpPr/>
        <p:nvPr/>
      </p:nvGrpSpPr>
      <p:grpSpPr>
        <a:xfrm>
          <a:off x="0" y="0"/>
          <a:ext cx="0" cy="0"/>
          <a:chOff x="0" y="0"/>
          <a:chExt cx="0" cy="0"/>
        </a:xfrm>
      </p:grpSpPr>
      <p:sp>
        <p:nvSpPr>
          <p:cNvPr id="2" name="Text 0"/>
          <p:cNvSpPr/>
          <p:nvPr/>
        </p:nvSpPr>
        <p:spPr>
          <a:xfrm>
            <a:off x="502920" y="365760"/>
            <a:ext cx="6858000" cy="457200"/>
          </a:xfrm>
          <a:prstGeom prst="rect">
            <a:avLst/>
          </a:prstGeom>
          <a:noFill/>
          <a:ln/>
        </p:spPr>
        <p:txBody>
          <a:bodyPr wrap="square" lIns="0" tIns="0" rIns="0" bIns="0" rtlCol="0" anchor="ctr"/>
          <a:lstStyle/>
          <a:p>
            <a:pPr marL="0" indent="0">
              <a:buNone/>
            </a:pPr>
            <a:r>
              <a:rPr lang="en-US" sz="3000" b="1">
                <a:solidFill>
                  <a:srgbClr val="173B57"/>
                </a:solidFill>
                <a:latin typeface="Aptos Display" pitchFamily="34" charset="0"/>
                <a:ea typeface="Aptos Display" pitchFamily="34" charset="-122"/>
                <a:cs typeface="Aptos Display" pitchFamily="34" charset="-120"/>
              </a:rPr>
              <a:t>The case for a retiree chapter</a:t>
            </a:r>
            <a:endParaRPr lang="en-US" sz="3000"/>
          </a:p>
        </p:txBody>
      </p:sp>
      <p:sp>
        <p:nvSpPr>
          <p:cNvPr id="3" name="Text 1"/>
          <p:cNvSpPr/>
          <p:nvPr/>
        </p:nvSpPr>
        <p:spPr>
          <a:xfrm>
            <a:off x="521208" y="859536"/>
            <a:ext cx="8229600" cy="228600"/>
          </a:xfrm>
          <a:prstGeom prst="rect">
            <a:avLst/>
          </a:prstGeom>
          <a:noFill/>
          <a:ln/>
        </p:spPr>
        <p:txBody>
          <a:bodyPr wrap="square" lIns="0" tIns="0" rIns="0" bIns="0" rtlCol="0" anchor="ctr"/>
          <a:lstStyle/>
          <a:p>
            <a:pPr marL="0" indent="0">
              <a:buNone/>
            </a:pPr>
            <a:r>
              <a:rPr lang="en-US" sz="1250">
                <a:solidFill>
                  <a:srgbClr val="5D6870"/>
                </a:solidFill>
                <a:latin typeface="Aptos" pitchFamily="34" charset="0"/>
                <a:ea typeface="Aptos" pitchFamily="34" charset="-122"/>
                <a:cs typeface="Aptos" pitchFamily="34" charset="-120"/>
              </a:rPr>
              <a:t>Retirees are not “former members.” They are the continuity of the union.</a:t>
            </a:r>
            <a:endParaRPr lang="en-US" sz="1250"/>
          </a:p>
        </p:txBody>
      </p:sp>
      <p:pic>
        <p:nvPicPr>
          <p:cNvPr id="4" name="Image 0" descr="/mnt/data/csa.jpg"/>
          <p:cNvPicPr>
            <a:picLocks noChangeAspect="1"/>
          </p:cNvPicPr>
          <p:nvPr/>
        </p:nvPicPr>
        <p:blipFill>
          <a:blip r:embed="rId3"/>
          <a:stretch>
            <a:fillRect/>
          </a:stretch>
        </p:blipFill>
        <p:spPr>
          <a:xfrm>
            <a:off x="10927080" y="228600"/>
            <a:ext cx="685800" cy="685800"/>
          </a:xfrm>
          <a:prstGeom prst="rect">
            <a:avLst/>
          </a:prstGeom>
        </p:spPr>
      </p:pic>
      <p:sp>
        <p:nvSpPr>
          <p:cNvPr id="5" name="Text 2"/>
          <p:cNvSpPr/>
          <p:nvPr/>
        </p:nvSpPr>
        <p:spPr>
          <a:xfrm>
            <a:off x="502920" y="6537960"/>
            <a:ext cx="5943600" cy="201168"/>
          </a:xfrm>
          <a:prstGeom prst="rect">
            <a:avLst/>
          </a:prstGeom>
          <a:noFill/>
          <a:ln/>
        </p:spPr>
        <p:txBody>
          <a:bodyPr wrap="square" lIns="0" tIns="0" rIns="0" bIns="0" rtlCol="0" anchor="ctr"/>
          <a:lstStyle/>
          <a:p>
            <a:pPr marL="0" indent="0">
              <a:buNone/>
            </a:pPr>
            <a:r>
              <a:rPr lang="en-US" sz="850">
                <a:solidFill>
                  <a:srgbClr val="5D6870"/>
                </a:solidFill>
                <a:latin typeface="Aptos" pitchFamily="34" charset="0"/>
                <a:ea typeface="Aptos" pitchFamily="34" charset="-122"/>
                <a:cs typeface="Aptos" pitchFamily="34" charset="-120"/>
              </a:rPr>
              <a:t>AFSA Local Leaders • Retiree Chapter Blueprint</a:t>
            </a:r>
            <a:endParaRPr lang="en-US" sz="850"/>
          </a:p>
        </p:txBody>
      </p:sp>
      <p:sp>
        <p:nvSpPr>
          <p:cNvPr id="6" name="Text 3"/>
          <p:cNvSpPr/>
          <p:nvPr/>
        </p:nvSpPr>
        <p:spPr>
          <a:xfrm>
            <a:off x="11384280" y="6510528"/>
            <a:ext cx="365760" cy="228600"/>
          </a:xfrm>
          <a:prstGeom prst="rect">
            <a:avLst/>
          </a:prstGeom>
          <a:noFill/>
          <a:ln/>
        </p:spPr>
        <p:txBody>
          <a:bodyPr wrap="square" lIns="0" tIns="0" rIns="0" bIns="0" rtlCol="0" anchor="ctr"/>
          <a:lstStyle/>
          <a:p>
            <a:pPr marL="0" indent="0" algn="r">
              <a:buNone/>
            </a:pPr>
            <a:r>
              <a:rPr lang="en-US" sz="850">
                <a:solidFill>
                  <a:srgbClr val="5D6870"/>
                </a:solidFill>
                <a:latin typeface="Aptos" pitchFamily="34" charset="0"/>
                <a:ea typeface="Aptos" pitchFamily="34" charset="-122"/>
                <a:cs typeface="Aptos" pitchFamily="34" charset="-120"/>
              </a:rPr>
              <a:t>02</a:t>
            </a:r>
            <a:endParaRPr lang="en-US" sz="850"/>
          </a:p>
        </p:txBody>
      </p:sp>
      <p:sp>
        <p:nvSpPr>
          <p:cNvPr id="7" name="Text 4"/>
          <p:cNvSpPr/>
          <p:nvPr/>
        </p:nvSpPr>
        <p:spPr>
          <a:xfrm>
            <a:off x="685800" y="1417320"/>
            <a:ext cx="5669280" cy="320040"/>
          </a:xfrm>
          <a:prstGeom prst="rect">
            <a:avLst/>
          </a:prstGeom>
          <a:noFill/>
          <a:ln/>
        </p:spPr>
        <p:txBody>
          <a:bodyPr wrap="square" lIns="0" tIns="0" rIns="0" bIns="0" rtlCol="0" anchor="ctr"/>
          <a:lstStyle/>
          <a:p>
            <a:pPr marL="0" indent="0">
              <a:buNone/>
            </a:pPr>
            <a:r>
              <a:rPr lang="en-US" sz="2200" b="1">
                <a:solidFill>
                  <a:srgbClr val="173B57"/>
                </a:solidFill>
              </a:rPr>
              <a:t>When retirees leave the structure, the local loses:</a:t>
            </a:r>
            <a:endParaRPr lang="en-US" sz="2200"/>
          </a:p>
        </p:txBody>
      </p:sp>
      <p:sp>
        <p:nvSpPr>
          <p:cNvPr id="8" name="Text 5"/>
          <p:cNvSpPr/>
          <p:nvPr/>
        </p:nvSpPr>
        <p:spPr>
          <a:xfrm>
            <a:off x="868680" y="1965960"/>
            <a:ext cx="2926080" cy="274320"/>
          </a:xfrm>
          <a:prstGeom prst="rect">
            <a:avLst/>
          </a:prstGeom>
          <a:noFill/>
          <a:ln/>
        </p:spPr>
        <p:txBody>
          <a:bodyPr wrap="square" lIns="0" tIns="0" rIns="0" bIns="0" rtlCol="0" anchor="ctr"/>
          <a:lstStyle/>
          <a:p>
            <a:pPr marL="0" indent="0">
              <a:buNone/>
            </a:pPr>
            <a:r>
              <a:rPr lang="en-US" sz="1800" b="1">
                <a:solidFill>
                  <a:srgbClr val="008E99"/>
                </a:solidFill>
              </a:rPr>
              <a:t>Institutional memory</a:t>
            </a:r>
            <a:endParaRPr lang="en-US" sz="1800"/>
          </a:p>
        </p:txBody>
      </p:sp>
      <p:sp>
        <p:nvSpPr>
          <p:cNvPr id="9" name="Text 6"/>
          <p:cNvSpPr/>
          <p:nvPr/>
        </p:nvSpPr>
        <p:spPr>
          <a:xfrm>
            <a:off x="3931920" y="1938528"/>
            <a:ext cx="6858000" cy="393192"/>
          </a:xfrm>
          <a:prstGeom prst="rect">
            <a:avLst/>
          </a:prstGeom>
          <a:noFill/>
          <a:ln/>
        </p:spPr>
        <p:txBody>
          <a:bodyPr wrap="square" lIns="254" tIns="254" rIns="254" bIns="254" rtlCol="0" anchor="ctr">
            <a:normAutofit/>
          </a:bodyPr>
          <a:lstStyle/>
          <a:p>
            <a:pPr marL="0" indent="0">
              <a:buNone/>
            </a:pPr>
            <a:r>
              <a:rPr lang="en-US" sz="1650">
                <a:solidFill>
                  <a:srgbClr val="1F2933"/>
                </a:solidFill>
              </a:rPr>
              <a:t>Who fought for what, why it mattered, and how we won.</a:t>
            </a:r>
            <a:endParaRPr lang="en-US" sz="1650"/>
          </a:p>
        </p:txBody>
      </p:sp>
      <p:sp>
        <p:nvSpPr>
          <p:cNvPr id="10" name="Text 7"/>
          <p:cNvSpPr/>
          <p:nvPr/>
        </p:nvSpPr>
        <p:spPr>
          <a:xfrm>
            <a:off x="868680" y="2834640"/>
            <a:ext cx="2926080" cy="274320"/>
          </a:xfrm>
          <a:prstGeom prst="rect">
            <a:avLst/>
          </a:prstGeom>
          <a:noFill/>
          <a:ln/>
        </p:spPr>
        <p:txBody>
          <a:bodyPr wrap="square" lIns="0" tIns="0" rIns="0" bIns="0" rtlCol="0" anchor="ctr"/>
          <a:lstStyle/>
          <a:p>
            <a:pPr marL="0" indent="0">
              <a:buNone/>
            </a:pPr>
            <a:r>
              <a:rPr lang="en-US" sz="1800" b="1">
                <a:solidFill>
                  <a:srgbClr val="008E99"/>
                </a:solidFill>
              </a:rPr>
              <a:t>Political reach</a:t>
            </a:r>
            <a:endParaRPr lang="en-US" sz="1800"/>
          </a:p>
        </p:txBody>
      </p:sp>
      <p:sp>
        <p:nvSpPr>
          <p:cNvPr id="11" name="Text 8"/>
          <p:cNvSpPr/>
          <p:nvPr/>
        </p:nvSpPr>
        <p:spPr>
          <a:xfrm>
            <a:off x="3931920" y="2807208"/>
            <a:ext cx="6858000" cy="393192"/>
          </a:xfrm>
          <a:prstGeom prst="rect">
            <a:avLst/>
          </a:prstGeom>
          <a:noFill/>
          <a:ln/>
        </p:spPr>
        <p:txBody>
          <a:bodyPr wrap="square" lIns="254" tIns="254" rIns="254" bIns="254" rtlCol="0" anchor="ctr">
            <a:normAutofit/>
          </a:bodyPr>
          <a:lstStyle/>
          <a:p>
            <a:pPr marL="0" indent="0">
              <a:buNone/>
            </a:pPr>
            <a:r>
              <a:rPr lang="en-US" sz="1650">
                <a:solidFill>
                  <a:srgbClr val="1F2933"/>
                </a:solidFill>
              </a:rPr>
              <a:t>Retirees vote, organize, lobby, and live in communities across the country.</a:t>
            </a:r>
            <a:endParaRPr lang="en-US" sz="1650"/>
          </a:p>
        </p:txBody>
      </p:sp>
      <p:sp>
        <p:nvSpPr>
          <p:cNvPr id="12" name="Text 9"/>
          <p:cNvSpPr/>
          <p:nvPr/>
        </p:nvSpPr>
        <p:spPr>
          <a:xfrm>
            <a:off x="868680" y="3703320"/>
            <a:ext cx="2926080" cy="274320"/>
          </a:xfrm>
          <a:prstGeom prst="rect">
            <a:avLst/>
          </a:prstGeom>
          <a:noFill/>
          <a:ln/>
        </p:spPr>
        <p:txBody>
          <a:bodyPr wrap="square" lIns="0" tIns="0" rIns="0" bIns="0" rtlCol="0" anchor="ctr"/>
          <a:lstStyle/>
          <a:p>
            <a:pPr marL="0" indent="0">
              <a:buNone/>
            </a:pPr>
            <a:r>
              <a:rPr lang="en-US" sz="1800" b="1">
                <a:solidFill>
                  <a:srgbClr val="008E99"/>
                </a:solidFill>
              </a:rPr>
              <a:t>Member trust</a:t>
            </a:r>
            <a:endParaRPr lang="en-US" sz="1800"/>
          </a:p>
        </p:txBody>
      </p:sp>
      <p:sp>
        <p:nvSpPr>
          <p:cNvPr id="13" name="Text 10"/>
          <p:cNvSpPr/>
          <p:nvPr/>
        </p:nvSpPr>
        <p:spPr>
          <a:xfrm>
            <a:off x="3931920" y="3675888"/>
            <a:ext cx="6858000" cy="393192"/>
          </a:xfrm>
          <a:prstGeom prst="rect">
            <a:avLst/>
          </a:prstGeom>
          <a:noFill/>
          <a:ln/>
        </p:spPr>
        <p:txBody>
          <a:bodyPr wrap="square" lIns="254" tIns="254" rIns="254" bIns="254" rtlCol="0" anchor="ctr">
            <a:normAutofit/>
          </a:bodyPr>
          <a:lstStyle/>
          <a:p>
            <a:pPr marL="0" indent="0">
              <a:buNone/>
            </a:pPr>
            <a:r>
              <a:rPr lang="en-US" sz="1650">
                <a:solidFill>
                  <a:srgbClr val="1F2933"/>
                </a:solidFill>
              </a:rPr>
              <a:t>A bridge from active service to retirement, benefits, and advocacy.</a:t>
            </a:r>
            <a:endParaRPr lang="en-US" sz="1650"/>
          </a:p>
        </p:txBody>
      </p:sp>
      <p:sp>
        <p:nvSpPr>
          <p:cNvPr id="14" name="Text 11"/>
          <p:cNvSpPr/>
          <p:nvPr/>
        </p:nvSpPr>
        <p:spPr>
          <a:xfrm>
            <a:off x="868680" y="4572000"/>
            <a:ext cx="2926080" cy="274320"/>
          </a:xfrm>
          <a:prstGeom prst="rect">
            <a:avLst/>
          </a:prstGeom>
          <a:noFill/>
          <a:ln/>
        </p:spPr>
        <p:txBody>
          <a:bodyPr wrap="square" lIns="0" tIns="0" rIns="0" bIns="0" rtlCol="0" anchor="ctr"/>
          <a:lstStyle/>
          <a:p>
            <a:pPr marL="0" indent="0">
              <a:buNone/>
            </a:pPr>
            <a:r>
              <a:rPr lang="en-US" sz="1800" b="1">
                <a:solidFill>
                  <a:srgbClr val="008E99"/>
                </a:solidFill>
              </a:rPr>
              <a:t>Union identity</a:t>
            </a:r>
            <a:endParaRPr lang="en-US" sz="1800"/>
          </a:p>
        </p:txBody>
      </p:sp>
      <p:sp>
        <p:nvSpPr>
          <p:cNvPr id="15" name="Text 12"/>
          <p:cNvSpPr/>
          <p:nvPr/>
        </p:nvSpPr>
        <p:spPr>
          <a:xfrm>
            <a:off x="3931920" y="4544568"/>
            <a:ext cx="6858000" cy="393192"/>
          </a:xfrm>
          <a:prstGeom prst="rect">
            <a:avLst/>
          </a:prstGeom>
          <a:noFill/>
          <a:ln/>
        </p:spPr>
        <p:txBody>
          <a:bodyPr wrap="square" lIns="254" tIns="254" rIns="254" bIns="254" rtlCol="0" anchor="ctr">
            <a:normAutofit/>
          </a:bodyPr>
          <a:lstStyle/>
          <a:p>
            <a:pPr marL="0" indent="0">
              <a:buNone/>
            </a:pPr>
            <a:r>
              <a:rPr lang="en-US" sz="1650">
                <a:solidFill>
                  <a:srgbClr val="1F2933"/>
                </a:solidFill>
              </a:rPr>
              <a:t>A visible reminder that membership is lifelong, not transactional.</a:t>
            </a:r>
            <a:endParaRPr lang="en-US" sz="1650"/>
          </a:p>
        </p:txBody>
      </p:sp>
      <p:sp>
        <p:nvSpPr>
          <p:cNvPr id="16" name="Text 13"/>
          <p:cNvSpPr/>
          <p:nvPr/>
        </p:nvSpPr>
        <p:spPr>
          <a:xfrm>
            <a:off x="868680" y="5715000"/>
            <a:ext cx="5577840" cy="475488"/>
          </a:xfrm>
          <a:prstGeom prst="rect">
            <a:avLst/>
          </a:prstGeom>
          <a:solidFill>
            <a:srgbClr val="FFF2E6"/>
          </a:solidFill>
          <a:ln>
            <a:solidFill>
              <a:srgbClr val="FFF2E6">
                <a:alpha val="0"/>
              </a:srgbClr>
            </a:solidFill>
          </a:ln>
        </p:spPr>
        <p:txBody>
          <a:bodyPr wrap="square" lIns="762" tIns="762" rIns="762" bIns="762" rtlCol="0" anchor="ctr"/>
          <a:lstStyle/>
          <a:p>
            <a:pPr marL="0" indent="0" algn="ctr">
              <a:buNone/>
            </a:pPr>
            <a:r>
              <a:rPr lang="en-US" sz="1700" b="1">
                <a:solidFill>
                  <a:srgbClr val="173B57"/>
                </a:solidFill>
                <a:latin typeface="Aptos" pitchFamily="34" charset="0"/>
                <a:ea typeface="Aptos" pitchFamily="34" charset="-122"/>
                <a:cs typeface="Aptos" pitchFamily="34" charset="-120"/>
              </a:rPr>
              <a:t>Bottom line: Retirees are a strategic asset.</a:t>
            </a:r>
            <a:endParaRPr lang="en-US" sz="1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02920" y="365760"/>
            <a:ext cx="6858000" cy="457200"/>
          </a:xfrm>
          <a:prstGeom prst="rect">
            <a:avLst/>
          </a:prstGeom>
          <a:noFill/>
          <a:ln/>
        </p:spPr>
        <p:txBody>
          <a:bodyPr wrap="square" lIns="0" tIns="0" rIns="0" bIns="0" rtlCol="0" anchor="ctr"/>
          <a:lstStyle/>
          <a:p>
            <a:pPr marL="0" indent="0">
              <a:buNone/>
            </a:pPr>
            <a:r>
              <a:rPr lang="en-US" sz="3000" b="1">
                <a:solidFill>
                  <a:srgbClr val="173B57"/>
                </a:solidFill>
                <a:latin typeface="Aptos Display" pitchFamily="34" charset="0"/>
                <a:ea typeface="Aptos Display" pitchFamily="34" charset="-122"/>
                <a:cs typeface="Aptos Display" pitchFamily="34" charset="-120"/>
              </a:rPr>
              <a:t>CSA Retiree Chapter: proof that it works</a:t>
            </a:r>
            <a:endParaRPr lang="en-US" sz="3000"/>
          </a:p>
        </p:txBody>
      </p:sp>
      <p:sp>
        <p:nvSpPr>
          <p:cNvPr id="3" name="Text 1"/>
          <p:cNvSpPr/>
          <p:nvPr/>
        </p:nvSpPr>
        <p:spPr>
          <a:xfrm>
            <a:off x="521208" y="859536"/>
            <a:ext cx="8229600" cy="228600"/>
          </a:xfrm>
          <a:prstGeom prst="rect">
            <a:avLst/>
          </a:prstGeom>
          <a:noFill/>
          <a:ln/>
        </p:spPr>
        <p:txBody>
          <a:bodyPr wrap="square" lIns="0" tIns="0" rIns="0" bIns="0" rtlCol="0" anchor="ctr"/>
          <a:lstStyle/>
          <a:p>
            <a:pPr marL="0" indent="0">
              <a:buNone/>
            </a:pPr>
            <a:r>
              <a:rPr lang="en-US" sz="1250">
                <a:solidFill>
                  <a:srgbClr val="5D6870"/>
                </a:solidFill>
                <a:latin typeface="Aptos" pitchFamily="34" charset="0"/>
                <a:ea typeface="Aptos" pitchFamily="34" charset="-122"/>
                <a:cs typeface="Aptos" pitchFamily="34" charset="-120"/>
              </a:rPr>
              <a:t>A national footprint built from one local’s decision to keep retirees linked.</a:t>
            </a:r>
            <a:endParaRPr lang="en-US" sz="1250"/>
          </a:p>
        </p:txBody>
      </p:sp>
      <p:pic>
        <p:nvPicPr>
          <p:cNvPr id="4" name="Image 0" descr="/mnt/data/csa.jpg"/>
          <p:cNvPicPr>
            <a:picLocks noChangeAspect="1"/>
          </p:cNvPicPr>
          <p:nvPr/>
        </p:nvPicPr>
        <p:blipFill>
          <a:blip r:embed="rId3"/>
          <a:stretch>
            <a:fillRect/>
          </a:stretch>
        </p:blipFill>
        <p:spPr>
          <a:xfrm>
            <a:off x="10927080" y="228600"/>
            <a:ext cx="685800" cy="685800"/>
          </a:xfrm>
          <a:prstGeom prst="rect">
            <a:avLst/>
          </a:prstGeom>
        </p:spPr>
      </p:pic>
      <p:sp>
        <p:nvSpPr>
          <p:cNvPr id="5" name="Text 2"/>
          <p:cNvSpPr/>
          <p:nvPr/>
        </p:nvSpPr>
        <p:spPr>
          <a:xfrm>
            <a:off x="502920" y="6537960"/>
            <a:ext cx="5943600" cy="201168"/>
          </a:xfrm>
          <a:prstGeom prst="rect">
            <a:avLst/>
          </a:prstGeom>
          <a:noFill/>
          <a:ln/>
        </p:spPr>
        <p:txBody>
          <a:bodyPr wrap="square" lIns="0" tIns="0" rIns="0" bIns="0" rtlCol="0" anchor="ctr"/>
          <a:lstStyle/>
          <a:p>
            <a:pPr marL="0" indent="0">
              <a:buNone/>
            </a:pPr>
            <a:r>
              <a:rPr lang="en-US" sz="850">
                <a:solidFill>
                  <a:srgbClr val="5D6870"/>
                </a:solidFill>
                <a:latin typeface="Aptos" pitchFamily="34" charset="0"/>
                <a:ea typeface="Aptos" pitchFamily="34" charset="-122"/>
                <a:cs typeface="Aptos" pitchFamily="34" charset="-120"/>
              </a:rPr>
              <a:t>AFSA Local Leaders • Retiree Chapter Blueprint</a:t>
            </a:r>
            <a:endParaRPr lang="en-US" sz="850"/>
          </a:p>
        </p:txBody>
      </p:sp>
      <p:sp>
        <p:nvSpPr>
          <p:cNvPr id="6" name="Text 3"/>
          <p:cNvSpPr/>
          <p:nvPr/>
        </p:nvSpPr>
        <p:spPr>
          <a:xfrm>
            <a:off x="11384280" y="6510528"/>
            <a:ext cx="365760" cy="228600"/>
          </a:xfrm>
          <a:prstGeom prst="rect">
            <a:avLst/>
          </a:prstGeom>
          <a:noFill/>
          <a:ln/>
        </p:spPr>
        <p:txBody>
          <a:bodyPr wrap="square" lIns="0" tIns="0" rIns="0" bIns="0" rtlCol="0" anchor="ctr"/>
          <a:lstStyle/>
          <a:p>
            <a:pPr marL="0" indent="0" algn="r">
              <a:buNone/>
            </a:pPr>
            <a:r>
              <a:rPr lang="en-US" sz="850">
                <a:solidFill>
                  <a:srgbClr val="5D6870"/>
                </a:solidFill>
                <a:latin typeface="Aptos" pitchFamily="34" charset="0"/>
                <a:ea typeface="Aptos" pitchFamily="34" charset="-122"/>
                <a:cs typeface="Aptos" pitchFamily="34" charset="-120"/>
              </a:rPr>
              <a:t>03</a:t>
            </a:r>
            <a:endParaRPr lang="en-US" sz="850"/>
          </a:p>
        </p:txBody>
      </p:sp>
      <p:pic>
        <p:nvPicPr>
          <p:cNvPr id="7" name="Image 1" descr="/mnt/data/a_wide_well_lit_corporate_meeting_room_or_confere.png"/>
          <p:cNvPicPr>
            <a:picLocks noChangeAspect="1"/>
          </p:cNvPicPr>
          <p:nvPr/>
        </p:nvPicPr>
        <p:blipFill>
          <a:blip r:embed="rId4"/>
          <a:srcRect l="15000" r="36833"/>
          <a:stretch/>
        </p:blipFill>
        <p:spPr>
          <a:xfrm>
            <a:off x="7315200" y="1143000"/>
            <a:ext cx="4343400" cy="5074920"/>
          </a:xfrm>
          <a:prstGeom prst="rect">
            <a:avLst/>
          </a:prstGeom>
        </p:spPr>
      </p:pic>
      <p:sp>
        <p:nvSpPr>
          <p:cNvPr id="8" name="Text 4"/>
          <p:cNvSpPr/>
          <p:nvPr/>
        </p:nvSpPr>
        <p:spPr>
          <a:xfrm>
            <a:off x="685800" y="1508760"/>
            <a:ext cx="2468880" cy="530352"/>
          </a:xfrm>
          <a:prstGeom prst="rect">
            <a:avLst/>
          </a:prstGeom>
          <a:noFill/>
          <a:ln/>
        </p:spPr>
        <p:txBody>
          <a:bodyPr wrap="square" lIns="0" tIns="0" rIns="0" bIns="0" rtlCol="0" anchor="ctr">
            <a:normAutofit/>
          </a:bodyPr>
          <a:lstStyle/>
          <a:p>
            <a:pPr marL="0" indent="0">
              <a:buNone/>
            </a:pPr>
            <a:r>
              <a:rPr lang="en-US" sz="3100" b="1">
                <a:solidFill>
                  <a:srgbClr val="008E99"/>
                </a:solidFill>
                <a:latin typeface="Aptos Display" pitchFamily="34" charset="0"/>
                <a:ea typeface="Aptos Display" pitchFamily="34" charset="-122"/>
                <a:cs typeface="Aptos Display" pitchFamily="34" charset="-120"/>
              </a:rPr>
              <a:t>10,902</a:t>
            </a:r>
            <a:endParaRPr lang="en-US" sz="3100"/>
          </a:p>
        </p:txBody>
      </p:sp>
      <p:sp>
        <p:nvSpPr>
          <p:cNvPr id="9" name="Text 5"/>
          <p:cNvSpPr/>
          <p:nvPr/>
        </p:nvSpPr>
        <p:spPr>
          <a:xfrm>
            <a:off x="685800" y="2112264"/>
            <a:ext cx="2468880" cy="502920"/>
          </a:xfrm>
          <a:prstGeom prst="rect">
            <a:avLst/>
          </a:prstGeom>
          <a:noFill/>
          <a:ln/>
        </p:spPr>
        <p:txBody>
          <a:bodyPr wrap="square" lIns="254" tIns="254" rIns="254" bIns="254" rtlCol="0" anchor="ctr">
            <a:normAutofit/>
          </a:bodyPr>
          <a:lstStyle/>
          <a:p>
            <a:pPr marL="0" indent="0">
              <a:buNone/>
            </a:pPr>
            <a:r>
              <a:rPr lang="en-US" sz="1220">
                <a:solidFill>
                  <a:srgbClr val="173B57"/>
                </a:solidFill>
                <a:latin typeface="Aptos" pitchFamily="34" charset="0"/>
                <a:ea typeface="Aptos" pitchFamily="34" charset="-122"/>
                <a:cs typeface="Aptos" pitchFamily="34" charset="-120"/>
              </a:rPr>
              <a:t>retiree members</a:t>
            </a:r>
            <a:endParaRPr lang="en-US" sz="1220"/>
          </a:p>
        </p:txBody>
      </p:sp>
      <p:sp>
        <p:nvSpPr>
          <p:cNvPr id="10" name="Shape 6"/>
          <p:cNvSpPr/>
          <p:nvPr/>
        </p:nvSpPr>
        <p:spPr>
          <a:xfrm>
            <a:off x="685800" y="2679192"/>
            <a:ext cx="2468880" cy="0"/>
          </a:xfrm>
          <a:prstGeom prst="line">
            <a:avLst/>
          </a:prstGeom>
          <a:noFill/>
          <a:ln w="27940">
            <a:solidFill>
              <a:srgbClr val="F28B2D"/>
            </a:solidFill>
            <a:prstDash val="solid"/>
          </a:ln>
        </p:spPr>
        <p:txBody>
          <a:bodyPr/>
          <a:lstStyle/>
          <a:p>
            <a:endParaRPr lang="en-US"/>
          </a:p>
        </p:txBody>
      </p:sp>
      <p:sp>
        <p:nvSpPr>
          <p:cNvPr id="11" name="Text 7"/>
          <p:cNvSpPr/>
          <p:nvPr/>
        </p:nvSpPr>
        <p:spPr>
          <a:xfrm>
            <a:off x="3429000" y="1508760"/>
            <a:ext cx="1783080" cy="530352"/>
          </a:xfrm>
          <a:prstGeom prst="rect">
            <a:avLst/>
          </a:prstGeom>
          <a:noFill/>
          <a:ln/>
        </p:spPr>
        <p:txBody>
          <a:bodyPr wrap="square" lIns="0" tIns="0" rIns="0" bIns="0" rtlCol="0" anchor="ctr">
            <a:normAutofit/>
          </a:bodyPr>
          <a:lstStyle/>
          <a:p>
            <a:pPr marL="0" indent="0">
              <a:buNone/>
            </a:pPr>
            <a:r>
              <a:rPr lang="en-US" sz="3100" b="1">
                <a:solidFill>
                  <a:srgbClr val="008E99"/>
                </a:solidFill>
                <a:latin typeface="Aptos Display" pitchFamily="34" charset="0"/>
                <a:ea typeface="Aptos Display" pitchFamily="34" charset="-122"/>
                <a:cs typeface="Aptos Display" pitchFamily="34" charset="-120"/>
              </a:rPr>
              <a:t>44</a:t>
            </a:r>
            <a:endParaRPr lang="en-US" sz="3100"/>
          </a:p>
        </p:txBody>
      </p:sp>
      <p:sp>
        <p:nvSpPr>
          <p:cNvPr id="12" name="Text 8"/>
          <p:cNvSpPr/>
          <p:nvPr/>
        </p:nvSpPr>
        <p:spPr>
          <a:xfrm>
            <a:off x="3429000" y="2112264"/>
            <a:ext cx="1783080" cy="502920"/>
          </a:xfrm>
          <a:prstGeom prst="rect">
            <a:avLst/>
          </a:prstGeom>
          <a:noFill/>
          <a:ln/>
        </p:spPr>
        <p:txBody>
          <a:bodyPr wrap="square" lIns="254" tIns="254" rIns="254" bIns="254" rtlCol="0" anchor="ctr">
            <a:normAutofit/>
          </a:bodyPr>
          <a:lstStyle/>
          <a:p>
            <a:pPr marL="0" indent="0">
              <a:buNone/>
            </a:pPr>
            <a:r>
              <a:rPr lang="en-US" sz="1220">
                <a:solidFill>
                  <a:srgbClr val="173B57"/>
                </a:solidFill>
                <a:latin typeface="Aptos" pitchFamily="34" charset="0"/>
                <a:ea typeface="Aptos" pitchFamily="34" charset="-122"/>
                <a:cs typeface="Aptos" pitchFamily="34" charset="-120"/>
              </a:rPr>
              <a:t>states represented</a:t>
            </a:r>
            <a:endParaRPr lang="en-US" sz="1220"/>
          </a:p>
        </p:txBody>
      </p:sp>
      <p:sp>
        <p:nvSpPr>
          <p:cNvPr id="13" name="Shape 9"/>
          <p:cNvSpPr/>
          <p:nvPr/>
        </p:nvSpPr>
        <p:spPr>
          <a:xfrm>
            <a:off x="3429000" y="2679192"/>
            <a:ext cx="1783080" cy="0"/>
          </a:xfrm>
          <a:prstGeom prst="line">
            <a:avLst/>
          </a:prstGeom>
          <a:noFill/>
          <a:ln w="27940">
            <a:solidFill>
              <a:srgbClr val="F28B2D"/>
            </a:solidFill>
            <a:prstDash val="solid"/>
          </a:ln>
        </p:spPr>
        <p:txBody>
          <a:bodyPr/>
          <a:lstStyle/>
          <a:p>
            <a:endParaRPr lang="en-US"/>
          </a:p>
        </p:txBody>
      </p:sp>
      <p:sp>
        <p:nvSpPr>
          <p:cNvPr id="14" name="Text 10"/>
          <p:cNvSpPr/>
          <p:nvPr/>
        </p:nvSpPr>
        <p:spPr>
          <a:xfrm>
            <a:off x="5715000" y="1508760"/>
            <a:ext cx="1143000" cy="530352"/>
          </a:xfrm>
          <a:prstGeom prst="rect">
            <a:avLst/>
          </a:prstGeom>
          <a:noFill/>
          <a:ln/>
        </p:spPr>
        <p:txBody>
          <a:bodyPr wrap="square" lIns="0" tIns="0" rIns="0" bIns="0" rtlCol="0" anchor="ctr">
            <a:normAutofit/>
          </a:bodyPr>
          <a:lstStyle/>
          <a:p>
            <a:pPr marL="0" indent="0">
              <a:buNone/>
            </a:pPr>
            <a:r>
              <a:rPr lang="en-US" sz="3100" b="1">
                <a:solidFill>
                  <a:srgbClr val="008E99"/>
                </a:solidFill>
                <a:latin typeface="Aptos Display" pitchFamily="34" charset="0"/>
                <a:ea typeface="Aptos Display" pitchFamily="34" charset="-122"/>
                <a:cs typeface="Aptos Display" pitchFamily="34" charset="-120"/>
              </a:rPr>
              <a:t>5</a:t>
            </a:r>
            <a:endParaRPr lang="en-US" sz="3100"/>
          </a:p>
        </p:txBody>
      </p:sp>
      <p:sp>
        <p:nvSpPr>
          <p:cNvPr id="15" name="Text 11"/>
          <p:cNvSpPr/>
          <p:nvPr/>
        </p:nvSpPr>
        <p:spPr>
          <a:xfrm>
            <a:off x="5715000" y="2112264"/>
            <a:ext cx="1143000" cy="502920"/>
          </a:xfrm>
          <a:prstGeom prst="rect">
            <a:avLst/>
          </a:prstGeom>
          <a:noFill/>
          <a:ln/>
        </p:spPr>
        <p:txBody>
          <a:bodyPr wrap="square" lIns="254" tIns="254" rIns="254" bIns="254" rtlCol="0" anchor="ctr">
            <a:normAutofit/>
          </a:bodyPr>
          <a:lstStyle/>
          <a:p>
            <a:pPr marL="0" indent="0">
              <a:buNone/>
            </a:pPr>
            <a:r>
              <a:rPr lang="en-US" sz="1220">
                <a:solidFill>
                  <a:srgbClr val="173B57"/>
                </a:solidFill>
                <a:latin typeface="Aptos" pitchFamily="34" charset="0"/>
                <a:ea typeface="Aptos" pitchFamily="34" charset="-122"/>
                <a:cs typeface="Aptos" pitchFamily="34" charset="-120"/>
              </a:rPr>
              <a:t>foreign countries</a:t>
            </a:r>
            <a:endParaRPr lang="en-US" sz="1220"/>
          </a:p>
        </p:txBody>
      </p:sp>
      <p:sp>
        <p:nvSpPr>
          <p:cNvPr id="16" name="Shape 12"/>
          <p:cNvSpPr/>
          <p:nvPr/>
        </p:nvSpPr>
        <p:spPr>
          <a:xfrm>
            <a:off x="5715000" y="2679192"/>
            <a:ext cx="1143000" cy="0"/>
          </a:xfrm>
          <a:prstGeom prst="line">
            <a:avLst/>
          </a:prstGeom>
          <a:noFill/>
          <a:ln w="27940">
            <a:solidFill>
              <a:srgbClr val="F28B2D"/>
            </a:solidFill>
            <a:prstDash val="solid"/>
          </a:ln>
        </p:spPr>
        <p:txBody>
          <a:bodyPr/>
          <a:lstStyle/>
          <a:p>
            <a:endParaRPr lang="en-US"/>
          </a:p>
        </p:txBody>
      </p:sp>
      <p:sp>
        <p:nvSpPr>
          <p:cNvPr id="17" name="Text 13"/>
          <p:cNvSpPr/>
          <p:nvPr/>
        </p:nvSpPr>
        <p:spPr>
          <a:xfrm>
            <a:off x="685800" y="3566160"/>
            <a:ext cx="2468880" cy="530352"/>
          </a:xfrm>
          <a:prstGeom prst="rect">
            <a:avLst/>
          </a:prstGeom>
          <a:noFill/>
          <a:ln/>
        </p:spPr>
        <p:txBody>
          <a:bodyPr wrap="square" lIns="0" tIns="0" rIns="0" bIns="0" rtlCol="0" anchor="ctr">
            <a:normAutofit/>
          </a:bodyPr>
          <a:lstStyle/>
          <a:p>
            <a:pPr marL="0" indent="0">
              <a:buNone/>
            </a:pPr>
            <a:r>
              <a:rPr lang="en-US" sz="3100" b="1">
                <a:solidFill>
                  <a:srgbClr val="F28B2D"/>
                </a:solidFill>
                <a:latin typeface="Aptos Display" pitchFamily="34" charset="0"/>
                <a:ea typeface="Aptos Display" pitchFamily="34" charset="-122"/>
                <a:cs typeface="Aptos Display" pitchFamily="34" charset="-120"/>
              </a:rPr>
              <a:t>18</a:t>
            </a:r>
            <a:endParaRPr lang="en-US" sz="3100"/>
          </a:p>
        </p:txBody>
      </p:sp>
      <p:sp>
        <p:nvSpPr>
          <p:cNvPr id="18" name="Text 14"/>
          <p:cNvSpPr/>
          <p:nvPr/>
        </p:nvSpPr>
        <p:spPr>
          <a:xfrm>
            <a:off x="685800" y="4169664"/>
            <a:ext cx="2468880" cy="502920"/>
          </a:xfrm>
          <a:prstGeom prst="rect">
            <a:avLst/>
          </a:prstGeom>
          <a:noFill/>
          <a:ln/>
        </p:spPr>
        <p:txBody>
          <a:bodyPr wrap="square" lIns="254" tIns="254" rIns="254" bIns="254" rtlCol="0" anchor="ctr">
            <a:normAutofit/>
          </a:bodyPr>
          <a:lstStyle/>
          <a:p>
            <a:pPr marL="0" indent="0">
              <a:buNone/>
            </a:pPr>
            <a:r>
              <a:rPr lang="en-US" sz="1220">
                <a:solidFill>
                  <a:srgbClr val="173B57"/>
                </a:solidFill>
                <a:latin typeface="Aptos" pitchFamily="34" charset="0"/>
                <a:ea typeface="Aptos" pitchFamily="34" charset="-122"/>
                <a:cs typeface="Aptos" pitchFamily="34" charset="-120"/>
              </a:rPr>
              <a:t>regional units across the country</a:t>
            </a:r>
            <a:endParaRPr lang="en-US" sz="1220"/>
          </a:p>
        </p:txBody>
      </p:sp>
      <p:sp>
        <p:nvSpPr>
          <p:cNvPr id="19" name="Shape 15"/>
          <p:cNvSpPr/>
          <p:nvPr/>
        </p:nvSpPr>
        <p:spPr>
          <a:xfrm>
            <a:off x="685800" y="4736592"/>
            <a:ext cx="2468880" cy="0"/>
          </a:xfrm>
          <a:prstGeom prst="line">
            <a:avLst/>
          </a:prstGeom>
          <a:noFill/>
          <a:ln w="27940">
            <a:solidFill>
              <a:srgbClr val="F28B2D"/>
            </a:solidFill>
            <a:prstDash val="solid"/>
          </a:ln>
        </p:spPr>
        <p:txBody>
          <a:bodyPr/>
          <a:lstStyle/>
          <a:p>
            <a:endParaRPr lang="en-US"/>
          </a:p>
        </p:txBody>
      </p:sp>
      <p:sp>
        <p:nvSpPr>
          <p:cNvPr id="20" name="Text 16"/>
          <p:cNvSpPr/>
          <p:nvPr/>
        </p:nvSpPr>
        <p:spPr>
          <a:xfrm>
            <a:off x="3429000" y="3566160"/>
            <a:ext cx="2651760" cy="530352"/>
          </a:xfrm>
          <a:prstGeom prst="rect">
            <a:avLst/>
          </a:prstGeom>
          <a:noFill/>
          <a:ln/>
        </p:spPr>
        <p:txBody>
          <a:bodyPr wrap="square" lIns="0" tIns="0" rIns="0" bIns="0" rtlCol="0" anchor="ctr">
            <a:normAutofit/>
          </a:bodyPr>
          <a:lstStyle/>
          <a:p>
            <a:pPr marL="0" indent="0">
              <a:buNone/>
            </a:pPr>
            <a:r>
              <a:rPr lang="en-US" sz="3100" b="1">
                <a:solidFill>
                  <a:srgbClr val="F28B2D"/>
                </a:solidFill>
                <a:latin typeface="Aptos Display" pitchFamily="34" charset="0"/>
                <a:ea typeface="Aptos Display" pitchFamily="34" charset="-122"/>
                <a:cs typeface="Aptos Display" pitchFamily="34" charset="-120"/>
              </a:rPr>
              <a:t>120+</a:t>
            </a:r>
            <a:endParaRPr lang="en-US" sz="3100"/>
          </a:p>
        </p:txBody>
      </p:sp>
      <p:sp>
        <p:nvSpPr>
          <p:cNvPr id="21" name="Text 17"/>
          <p:cNvSpPr/>
          <p:nvPr/>
        </p:nvSpPr>
        <p:spPr>
          <a:xfrm>
            <a:off x="3429000" y="4169664"/>
            <a:ext cx="2651760" cy="502920"/>
          </a:xfrm>
          <a:prstGeom prst="rect">
            <a:avLst/>
          </a:prstGeom>
          <a:noFill/>
          <a:ln/>
        </p:spPr>
        <p:txBody>
          <a:bodyPr wrap="square" lIns="254" tIns="254" rIns="254" bIns="254" rtlCol="0" anchor="ctr">
            <a:normAutofit/>
          </a:bodyPr>
          <a:lstStyle/>
          <a:p>
            <a:pPr marL="0" indent="0">
              <a:buNone/>
            </a:pPr>
            <a:r>
              <a:rPr lang="en-US" sz="1220">
                <a:solidFill>
                  <a:srgbClr val="173B57"/>
                </a:solidFill>
                <a:latin typeface="Aptos" pitchFamily="34" charset="0"/>
                <a:ea typeface="Aptos" pitchFamily="34" charset="-122"/>
                <a:cs typeface="Aptos" pitchFamily="34" charset="-120"/>
              </a:rPr>
              <a:t>events and activities each year</a:t>
            </a:r>
            <a:endParaRPr lang="en-US" sz="1220"/>
          </a:p>
        </p:txBody>
      </p:sp>
      <p:sp>
        <p:nvSpPr>
          <p:cNvPr id="22" name="Shape 18"/>
          <p:cNvSpPr/>
          <p:nvPr/>
        </p:nvSpPr>
        <p:spPr>
          <a:xfrm>
            <a:off x="3429000" y="4736592"/>
            <a:ext cx="2651760" cy="0"/>
          </a:xfrm>
          <a:prstGeom prst="line">
            <a:avLst/>
          </a:prstGeom>
          <a:noFill/>
          <a:ln w="27940">
            <a:solidFill>
              <a:srgbClr val="F28B2D"/>
            </a:solidFill>
            <a:prstDash val="solid"/>
          </a:ln>
        </p:spPr>
        <p:txBody>
          <a:bodyPr/>
          <a:lstStyle/>
          <a:p>
            <a:endParaRPr lang="en-US"/>
          </a:p>
        </p:txBody>
      </p:sp>
      <p:sp>
        <p:nvSpPr>
          <p:cNvPr id="23" name="Text 19"/>
          <p:cNvSpPr/>
          <p:nvPr/>
        </p:nvSpPr>
        <p:spPr>
          <a:xfrm>
            <a:off x="713232" y="5577840"/>
            <a:ext cx="5486400" cy="320040"/>
          </a:xfrm>
          <a:prstGeom prst="rect">
            <a:avLst/>
          </a:prstGeom>
          <a:noFill/>
          <a:ln/>
        </p:spPr>
        <p:txBody>
          <a:bodyPr wrap="square" lIns="0" tIns="0" rIns="0" bIns="0" rtlCol="0" anchor="ctr"/>
          <a:lstStyle/>
          <a:p>
            <a:pPr marL="0" indent="0">
              <a:buNone/>
            </a:pPr>
            <a:r>
              <a:rPr lang="en-US" sz="1500" i="1">
                <a:solidFill>
                  <a:srgbClr val="5D6870"/>
                </a:solidFill>
              </a:rPr>
              <a:t>Recently added Pennsylvania • Looking to reopen California</a:t>
            </a:r>
            <a:endParaRPr lang="en-US" sz="1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02920" y="365760"/>
            <a:ext cx="6858000" cy="457200"/>
          </a:xfrm>
          <a:prstGeom prst="rect">
            <a:avLst/>
          </a:prstGeom>
          <a:noFill/>
          <a:ln/>
        </p:spPr>
        <p:txBody>
          <a:bodyPr wrap="square" lIns="0" tIns="0" rIns="0" bIns="0" rtlCol="0" anchor="ctr"/>
          <a:lstStyle/>
          <a:p>
            <a:pPr marL="0" indent="0">
              <a:buNone/>
            </a:pPr>
            <a:r>
              <a:rPr lang="en-US" sz="3000" b="1">
                <a:solidFill>
                  <a:srgbClr val="173B57"/>
                </a:solidFill>
                <a:latin typeface="Aptos Display" pitchFamily="34" charset="0"/>
                <a:ea typeface="Aptos Display" pitchFamily="34" charset="-122"/>
                <a:cs typeface="Aptos Display" pitchFamily="34" charset="-120"/>
              </a:rPr>
              <a:t>Where we came from</a:t>
            </a:r>
            <a:endParaRPr lang="en-US" sz="3000"/>
          </a:p>
        </p:txBody>
      </p:sp>
      <p:sp>
        <p:nvSpPr>
          <p:cNvPr id="3" name="Text 1"/>
          <p:cNvSpPr/>
          <p:nvPr/>
        </p:nvSpPr>
        <p:spPr>
          <a:xfrm>
            <a:off x="521208" y="859536"/>
            <a:ext cx="8229600" cy="228600"/>
          </a:xfrm>
          <a:prstGeom prst="rect">
            <a:avLst/>
          </a:prstGeom>
          <a:noFill/>
          <a:ln/>
        </p:spPr>
        <p:txBody>
          <a:bodyPr wrap="square" lIns="0" tIns="0" rIns="0" bIns="0" rtlCol="0" anchor="ctr"/>
          <a:lstStyle/>
          <a:p>
            <a:pPr marL="0" indent="0">
              <a:buNone/>
            </a:pPr>
            <a:r>
              <a:rPr lang="en-US" sz="1250">
                <a:solidFill>
                  <a:srgbClr val="5D6870"/>
                </a:solidFill>
                <a:latin typeface="Aptos" pitchFamily="34" charset="0"/>
                <a:ea typeface="Aptos" pitchFamily="34" charset="-122"/>
                <a:cs typeface="Aptos" pitchFamily="34" charset="-120"/>
              </a:rPr>
              <a:t>A short history of why structure matters.</a:t>
            </a:r>
            <a:endParaRPr lang="en-US" sz="1250"/>
          </a:p>
        </p:txBody>
      </p:sp>
      <p:pic>
        <p:nvPicPr>
          <p:cNvPr id="4" name="Image 0" descr="/mnt/data/csa.jpg"/>
          <p:cNvPicPr>
            <a:picLocks noChangeAspect="1"/>
          </p:cNvPicPr>
          <p:nvPr/>
        </p:nvPicPr>
        <p:blipFill>
          <a:blip r:embed="rId3"/>
          <a:stretch>
            <a:fillRect/>
          </a:stretch>
        </p:blipFill>
        <p:spPr>
          <a:xfrm>
            <a:off x="10927080" y="228600"/>
            <a:ext cx="685800" cy="685800"/>
          </a:xfrm>
          <a:prstGeom prst="rect">
            <a:avLst/>
          </a:prstGeom>
        </p:spPr>
      </p:pic>
      <p:sp>
        <p:nvSpPr>
          <p:cNvPr id="5" name="Text 2"/>
          <p:cNvSpPr/>
          <p:nvPr/>
        </p:nvSpPr>
        <p:spPr>
          <a:xfrm>
            <a:off x="502920" y="6537960"/>
            <a:ext cx="5943600" cy="201168"/>
          </a:xfrm>
          <a:prstGeom prst="rect">
            <a:avLst/>
          </a:prstGeom>
          <a:noFill/>
          <a:ln/>
        </p:spPr>
        <p:txBody>
          <a:bodyPr wrap="square" lIns="0" tIns="0" rIns="0" bIns="0" rtlCol="0" anchor="ctr"/>
          <a:lstStyle/>
          <a:p>
            <a:pPr marL="0" indent="0">
              <a:buNone/>
            </a:pPr>
            <a:r>
              <a:rPr lang="en-US" sz="850">
                <a:solidFill>
                  <a:srgbClr val="5D6870"/>
                </a:solidFill>
                <a:latin typeface="Aptos" pitchFamily="34" charset="0"/>
                <a:ea typeface="Aptos" pitchFamily="34" charset="-122"/>
                <a:cs typeface="Aptos" pitchFamily="34" charset="-120"/>
              </a:rPr>
              <a:t>AFSA Local Leaders • Retiree Chapter Blueprint</a:t>
            </a:r>
            <a:endParaRPr lang="en-US" sz="850"/>
          </a:p>
        </p:txBody>
      </p:sp>
      <p:sp>
        <p:nvSpPr>
          <p:cNvPr id="6" name="Text 3"/>
          <p:cNvSpPr/>
          <p:nvPr/>
        </p:nvSpPr>
        <p:spPr>
          <a:xfrm>
            <a:off x="11384280" y="6510528"/>
            <a:ext cx="365760" cy="228600"/>
          </a:xfrm>
          <a:prstGeom prst="rect">
            <a:avLst/>
          </a:prstGeom>
          <a:noFill/>
          <a:ln/>
        </p:spPr>
        <p:txBody>
          <a:bodyPr wrap="square" lIns="0" tIns="0" rIns="0" bIns="0" rtlCol="0" anchor="ctr"/>
          <a:lstStyle/>
          <a:p>
            <a:pPr marL="0" indent="0" algn="r">
              <a:buNone/>
            </a:pPr>
            <a:r>
              <a:rPr lang="en-US" sz="850">
                <a:solidFill>
                  <a:srgbClr val="5D6870"/>
                </a:solidFill>
                <a:latin typeface="Aptos" pitchFamily="34" charset="0"/>
                <a:ea typeface="Aptos" pitchFamily="34" charset="-122"/>
                <a:cs typeface="Aptos" pitchFamily="34" charset="-120"/>
              </a:rPr>
              <a:t>04</a:t>
            </a:r>
            <a:endParaRPr lang="en-US" sz="850"/>
          </a:p>
        </p:txBody>
      </p:sp>
      <p:sp>
        <p:nvSpPr>
          <p:cNvPr id="7" name="Shape 4"/>
          <p:cNvSpPr/>
          <p:nvPr/>
        </p:nvSpPr>
        <p:spPr>
          <a:xfrm>
            <a:off x="1051560" y="2788920"/>
            <a:ext cx="9784080" cy="0"/>
          </a:xfrm>
          <a:prstGeom prst="line">
            <a:avLst/>
          </a:prstGeom>
          <a:noFill/>
          <a:ln w="38100">
            <a:solidFill>
              <a:srgbClr val="008E99"/>
            </a:solidFill>
            <a:prstDash val="solid"/>
          </a:ln>
        </p:spPr>
        <p:txBody>
          <a:bodyPr/>
          <a:lstStyle/>
          <a:p>
            <a:endParaRPr lang="en-US"/>
          </a:p>
        </p:txBody>
      </p:sp>
      <p:sp>
        <p:nvSpPr>
          <p:cNvPr id="8" name="Text 5"/>
          <p:cNvSpPr/>
          <p:nvPr/>
        </p:nvSpPr>
        <p:spPr>
          <a:xfrm>
            <a:off x="685800" y="2148840"/>
            <a:ext cx="1143000" cy="384048"/>
          </a:xfrm>
          <a:prstGeom prst="rect">
            <a:avLst/>
          </a:prstGeom>
          <a:noFill/>
          <a:ln/>
        </p:spPr>
        <p:txBody>
          <a:bodyPr wrap="square" lIns="0" tIns="0" rIns="0" bIns="0" rtlCol="0" anchor="ctr"/>
          <a:lstStyle/>
          <a:p>
            <a:pPr marL="0" indent="0" algn="ctr">
              <a:buNone/>
            </a:pPr>
            <a:r>
              <a:rPr lang="en-US" sz="2300" b="1">
                <a:solidFill>
                  <a:srgbClr val="F28B2D"/>
                </a:solidFill>
              </a:rPr>
              <a:t>1960</a:t>
            </a:r>
            <a:endParaRPr lang="en-US" sz="2300"/>
          </a:p>
        </p:txBody>
      </p:sp>
      <p:sp>
        <p:nvSpPr>
          <p:cNvPr id="9" name="Shape 6"/>
          <p:cNvSpPr/>
          <p:nvPr/>
        </p:nvSpPr>
        <p:spPr>
          <a:xfrm>
            <a:off x="1069848" y="2633472"/>
            <a:ext cx="347472" cy="347472"/>
          </a:xfrm>
          <a:prstGeom prst="ellipse">
            <a:avLst/>
          </a:prstGeom>
          <a:solidFill>
            <a:srgbClr val="008E99"/>
          </a:solidFill>
          <a:ln w="12700">
            <a:solidFill>
              <a:srgbClr val="008E99"/>
            </a:solidFill>
            <a:prstDash val="solid"/>
          </a:ln>
        </p:spPr>
        <p:txBody>
          <a:bodyPr/>
          <a:lstStyle/>
          <a:p>
            <a:endParaRPr lang="en-US"/>
          </a:p>
        </p:txBody>
      </p:sp>
      <p:sp>
        <p:nvSpPr>
          <p:cNvPr id="10" name="Text 7"/>
          <p:cNvSpPr/>
          <p:nvPr/>
        </p:nvSpPr>
        <p:spPr>
          <a:xfrm>
            <a:off x="429768" y="3154680"/>
            <a:ext cx="1783080" cy="914400"/>
          </a:xfrm>
          <a:prstGeom prst="rect">
            <a:avLst/>
          </a:prstGeom>
          <a:noFill/>
          <a:ln/>
        </p:spPr>
        <p:txBody>
          <a:bodyPr wrap="square" lIns="381" tIns="381" rIns="381" bIns="381" rtlCol="0" anchor="ctr">
            <a:normAutofit/>
          </a:bodyPr>
          <a:lstStyle/>
          <a:p>
            <a:pPr marL="0" indent="0" algn="ctr">
              <a:buNone/>
            </a:pPr>
            <a:r>
              <a:rPr lang="en-US" sz="1280">
                <a:solidFill>
                  <a:srgbClr val="173B57"/>
                </a:solidFill>
              </a:rPr>
              <a:t>UFT formed</a:t>
            </a:r>
            <a:endParaRPr lang="en-US" sz="1280"/>
          </a:p>
        </p:txBody>
      </p:sp>
      <p:sp>
        <p:nvSpPr>
          <p:cNvPr id="11" name="Text 8"/>
          <p:cNvSpPr/>
          <p:nvPr/>
        </p:nvSpPr>
        <p:spPr>
          <a:xfrm>
            <a:off x="2834640" y="2148840"/>
            <a:ext cx="1143000" cy="384048"/>
          </a:xfrm>
          <a:prstGeom prst="rect">
            <a:avLst/>
          </a:prstGeom>
          <a:noFill/>
          <a:ln/>
        </p:spPr>
        <p:txBody>
          <a:bodyPr wrap="square" lIns="0" tIns="0" rIns="0" bIns="0" rtlCol="0" anchor="ctr"/>
          <a:lstStyle/>
          <a:p>
            <a:pPr marL="0" indent="0" algn="ctr">
              <a:buNone/>
            </a:pPr>
            <a:r>
              <a:rPr lang="en-US" sz="2300" b="1">
                <a:solidFill>
                  <a:srgbClr val="F28B2D"/>
                </a:solidFill>
              </a:rPr>
              <a:t>1962</a:t>
            </a:r>
            <a:endParaRPr lang="en-US" sz="2300"/>
          </a:p>
        </p:txBody>
      </p:sp>
      <p:sp>
        <p:nvSpPr>
          <p:cNvPr id="12" name="Shape 9"/>
          <p:cNvSpPr/>
          <p:nvPr/>
        </p:nvSpPr>
        <p:spPr>
          <a:xfrm>
            <a:off x="3218688" y="2633472"/>
            <a:ext cx="347472" cy="347472"/>
          </a:xfrm>
          <a:prstGeom prst="ellipse">
            <a:avLst/>
          </a:prstGeom>
          <a:solidFill>
            <a:srgbClr val="008E99"/>
          </a:solidFill>
          <a:ln w="12700">
            <a:solidFill>
              <a:srgbClr val="008E99"/>
            </a:solidFill>
            <a:prstDash val="solid"/>
          </a:ln>
        </p:spPr>
        <p:txBody>
          <a:bodyPr/>
          <a:lstStyle/>
          <a:p>
            <a:endParaRPr lang="en-US"/>
          </a:p>
        </p:txBody>
      </p:sp>
      <p:sp>
        <p:nvSpPr>
          <p:cNvPr id="13" name="Text 10"/>
          <p:cNvSpPr/>
          <p:nvPr/>
        </p:nvSpPr>
        <p:spPr>
          <a:xfrm>
            <a:off x="2578608" y="3154680"/>
            <a:ext cx="1783080" cy="914400"/>
          </a:xfrm>
          <a:prstGeom prst="rect">
            <a:avLst/>
          </a:prstGeom>
          <a:noFill/>
          <a:ln/>
        </p:spPr>
        <p:txBody>
          <a:bodyPr wrap="square" lIns="381" tIns="381" rIns="381" bIns="381" rtlCol="0" anchor="ctr">
            <a:normAutofit/>
          </a:bodyPr>
          <a:lstStyle/>
          <a:p>
            <a:pPr marL="0" indent="0" algn="ctr">
              <a:buNone/>
            </a:pPr>
            <a:r>
              <a:rPr lang="en-US" sz="1280">
                <a:solidFill>
                  <a:srgbClr val="173B57"/>
                </a:solidFill>
              </a:rPr>
              <a:t>CSA began as Council of Supervisory Associations</a:t>
            </a:r>
            <a:endParaRPr lang="en-US" sz="1280"/>
          </a:p>
        </p:txBody>
      </p:sp>
      <p:sp>
        <p:nvSpPr>
          <p:cNvPr id="14" name="Text 11"/>
          <p:cNvSpPr/>
          <p:nvPr/>
        </p:nvSpPr>
        <p:spPr>
          <a:xfrm>
            <a:off x="4983480" y="2148840"/>
            <a:ext cx="1143000" cy="384048"/>
          </a:xfrm>
          <a:prstGeom prst="rect">
            <a:avLst/>
          </a:prstGeom>
          <a:noFill/>
          <a:ln/>
        </p:spPr>
        <p:txBody>
          <a:bodyPr wrap="square" lIns="0" tIns="0" rIns="0" bIns="0" rtlCol="0" anchor="ctr"/>
          <a:lstStyle/>
          <a:p>
            <a:pPr marL="0" indent="0" algn="ctr">
              <a:buNone/>
            </a:pPr>
            <a:r>
              <a:rPr lang="en-US" sz="2300" b="1">
                <a:solidFill>
                  <a:srgbClr val="F28B2D"/>
                </a:solidFill>
              </a:rPr>
              <a:t>1965</a:t>
            </a:r>
            <a:endParaRPr lang="en-US" sz="2300"/>
          </a:p>
        </p:txBody>
      </p:sp>
      <p:sp>
        <p:nvSpPr>
          <p:cNvPr id="15" name="Shape 12"/>
          <p:cNvSpPr/>
          <p:nvPr/>
        </p:nvSpPr>
        <p:spPr>
          <a:xfrm>
            <a:off x="5367528" y="2633472"/>
            <a:ext cx="347472" cy="347472"/>
          </a:xfrm>
          <a:prstGeom prst="ellipse">
            <a:avLst/>
          </a:prstGeom>
          <a:solidFill>
            <a:srgbClr val="008E99"/>
          </a:solidFill>
          <a:ln w="12700">
            <a:solidFill>
              <a:srgbClr val="008E99"/>
            </a:solidFill>
            <a:prstDash val="solid"/>
          </a:ln>
        </p:spPr>
        <p:txBody>
          <a:bodyPr/>
          <a:lstStyle/>
          <a:p>
            <a:endParaRPr lang="en-US"/>
          </a:p>
        </p:txBody>
      </p:sp>
      <p:sp>
        <p:nvSpPr>
          <p:cNvPr id="16" name="Text 13"/>
          <p:cNvSpPr/>
          <p:nvPr/>
        </p:nvSpPr>
        <p:spPr>
          <a:xfrm>
            <a:off x="4727448" y="3154680"/>
            <a:ext cx="1783080" cy="914400"/>
          </a:xfrm>
          <a:prstGeom prst="rect">
            <a:avLst/>
          </a:prstGeom>
          <a:noFill/>
          <a:ln/>
        </p:spPr>
        <p:txBody>
          <a:bodyPr wrap="square" lIns="381" tIns="381" rIns="381" bIns="381" rtlCol="0" anchor="ctr">
            <a:normAutofit/>
          </a:bodyPr>
          <a:lstStyle/>
          <a:p>
            <a:pPr marL="0" indent="0" algn="ctr">
              <a:buNone/>
            </a:pPr>
            <a:r>
              <a:rPr lang="en-US" sz="1280">
                <a:solidFill>
                  <a:srgbClr val="173B57"/>
                </a:solidFill>
              </a:rPr>
              <a:t>NYC Board of Education recognized CSA</a:t>
            </a:r>
            <a:endParaRPr lang="en-US" sz="1280"/>
          </a:p>
        </p:txBody>
      </p:sp>
      <p:sp>
        <p:nvSpPr>
          <p:cNvPr id="17" name="Text 14"/>
          <p:cNvSpPr/>
          <p:nvPr/>
        </p:nvSpPr>
        <p:spPr>
          <a:xfrm>
            <a:off x="7132320" y="2148840"/>
            <a:ext cx="1143000" cy="384048"/>
          </a:xfrm>
          <a:prstGeom prst="rect">
            <a:avLst/>
          </a:prstGeom>
          <a:noFill/>
          <a:ln/>
        </p:spPr>
        <p:txBody>
          <a:bodyPr wrap="square" lIns="0" tIns="0" rIns="0" bIns="0" rtlCol="0" anchor="ctr"/>
          <a:lstStyle/>
          <a:p>
            <a:pPr marL="0" indent="0" algn="ctr">
              <a:buNone/>
            </a:pPr>
            <a:r>
              <a:rPr lang="en-US" sz="2300" b="1">
                <a:solidFill>
                  <a:srgbClr val="F28B2D"/>
                </a:solidFill>
              </a:rPr>
              <a:t>1969</a:t>
            </a:r>
            <a:endParaRPr lang="en-US" sz="2300"/>
          </a:p>
        </p:txBody>
      </p:sp>
      <p:sp>
        <p:nvSpPr>
          <p:cNvPr id="18" name="Shape 15"/>
          <p:cNvSpPr/>
          <p:nvPr/>
        </p:nvSpPr>
        <p:spPr>
          <a:xfrm>
            <a:off x="7516368" y="2633472"/>
            <a:ext cx="347472" cy="347472"/>
          </a:xfrm>
          <a:prstGeom prst="ellipse">
            <a:avLst/>
          </a:prstGeom>
          <a:solidFill>
            <a:srgbClr val="008E99"/>
          </a:solidFill>
          <a:ln w="12700">
            <a:solidFill>
              <a:srgbClr val="008E99"/>
            </a:solidFill>
            <a:prstDash val="solid"/>
          </a:ln>
        </p:spPr>
        <p:txBody>
          <a:bodyPr/>
          <a:lstStyle/>
          <a:p>
            <a:endParaRPr lang="en-US"/>
          </a:p>
        </p:txBody>
      </p:sp>
      <p:sp>
        <p:nvSpPr>
          <p:cNvPr id="19" name="Text 16"/>
          <p:cNvSpPr/>
          <p:nvPr/>
        </p:nvSpPr>
        <p:spPr>
          <a:xfrm>
            <a:off x="6876288" y="3154680"/>
            <a:ext cx="1783080" cy="914400"/>
          </a:xfrm>
          <a:prstGeom prst="rect">
            <a:avLst/>
          </a:prstGeom>
          <a:noFill/>
          <a:ln/>
        </p:spPr>
        <p:txBody>
          <a:bodyPr wrap="square" lIns="381" tIns="381" rIns="381" bIns="381" rtlCol="0" anchor="ctr">
            <a:normAutofit/>
          </a:bodyPr>
          <a:lstStyle/>
          <a:p>
            <a:pPr marL="0" indent="0" algn="ctr">
              <a:buNone/>
            </a:pPr>
            <a:r>
              <a:rPr lang="en-US" sz="1280">
                <a:solidFill>
                  <a:srgbClr val="173B57"/>
                </a:solidFill>
              </a:rPr>
              <a:t>First comprehensive written contract for supervisors</a:t>
            </a:r>
            <a:endParaRPr lang="en-US" sz="1280"/>
          </a:p>
        </p:txBody>
      </p:sp>
      <p:sp>
        <p:nvSpPr>
          <p:cNvPr id="20" name="Text 17"/>
          <p:cNvSpPr/>
          <p:nvPr/>
        </p:nvSpPr>
        <p:spPr>
          <a:xfrm>
            <a:off x="9281160" y="2148840"/>
            <a:ext cx="1143000" cy="384048"/>
          </a:xfrm>
          <a:prstGeom prst="rect">
            <a:avLst/>
          </a:prstGeom>
          <a:noFill/>
          <a:ln/>
        </p:spPr>
        <p:txBody>
          <a:bodyPr wrap="square" lIns="0" tIns="0" rIns="0" bIns="0" rtlCol="0" anchor="ctr"/>
          <a:lstStyle/>
          <a:p>
            <a:pPr marL="0" indent="0" algn="ctr">
              <a:buNone/>
            </a:pPr>
            <a:r>
              <a:rPr lang="en-US" sz="2300" b="1">
                <a:solidFill>
                  <a:srgbClr val="F28B2D"/>
                </a:solidFill>
              </a:rPr>
              <a:t>1971</a:t>
            </a:r>
            <a:endParaRPr lang="en-US" sz="2300"/>
          </a:p>
        </p:txBody>
      </p:sp>
      <p:sp>
        <p:nvSpPr>
          <p:cNvPr id="21" name="Shape 18"/>
          <p:cNvSpPr/>
          <p:nvPr/>
        </p:nvSpPr>
        <p:spPr>
          <a:xfrm>
            <a:off x="9665208" y="2633472"/>
            <a:ext cx="347472" cy="347472"/>
          </a:xfrm>
          <a:prstGeom prst="ellipse">
            <a:avLst/>
          </a:prstGeom>
          <a:solidFill>
            <a:srgbClr val="008E99"/>
          </a:solidFill>
          <a:ln w="12700">
            <a:solidFill>
              <a:srgbClr val="008E99"/>
            </a:solidFill>
            <a:prstDash val="solid"/>
          </a:ln>
        </p:spPr>
        <p:txBody>
          <a:bodyPr/>
          <a:lstStyle/>
          <a:p>
            <a:endParaRPr lang="en-US"/>
          </a:p>
        </p:txBody>
      </p:sp>
      <p:sp>
        <p:nvSpPr>
          <p:cNvPr id="22" name="Text 19"/>
          <p:cNvSpPr/>
          <p:nvPr/>
        </p:nvSpPr>
        <p:spPr>
          <a:xfrm>
            <a:off x="9025128" y="3154680"/>
            <a:ext cx="1783080" cy="914400"/>
          </a:xfrm>
          <a:prstGeom prst="rect">
            <a:avLst/>
          </a:prstGeom>
          <a:noFill/>
          <a:ln/>
        </p:spPr>
        <p:txBody>
          <a:bodyPr wrap="square" lIns="381" tIns="381" rIns="381" bIns="381" rtlCol="0" anchor="ctr">
            <a:normAutofit/>
          </a:bodyPr>
          <a:lstStyle/>
          <a:p>
            <a:pPr marL="0" indent="0" algn="ctr">
              <a:buNone/>
            </a:pPr>
            <a:r>
              <a:rPr lang="en-US" sz="1280">
                <a:solidFill>
                  <a:srgbClr val="173B57"/>
                </a:solidFill>
              </a:rPr>
              <a:t>CSA joined AFL-CIO as AFSA Local 1</a:t>
            </a:r>
            <a:endParaRPr lang="en-US" sz="1280"/>
          </a:p>
        </p:txBody>
      </p:sp>
      <p:sp>
        <p:nvSpPr>
          <p:cNvPr id="23" name="Text 20"/>
          <p:cNvSpPr/>
          <p:nvPr/>
        </p:nvSpPr>
        <p:spPr>
          <a:xfrm>
            <a:off x="777240" y="4983480"/>
            <a:ext cx="2743200" cy="320040"/>
          </a:xfrm>
          <a:prstGeom prst="rect">
            <a:avLst/>
          </a:prstGeom>
          <a:noFill/>
          <a:ln/>
        </p:spPr>
        <p:txBody>
          <a:bodyPr wrap="square" lIns="0" tIns="0" rIns="0" bIns="0" rtlCol="0" anchor="ctr"/>
          <a:lstStyle/>
          <a:p>
            <a:pPr marL="0" indent="0">
              <a:buNone/>
            </a:pPr>
            <a:r>
              <a:rPr lang="en-US" sz="2000" b="1">
                <a:solidFill>
                  <a:srgbClr val="173B57"/>
                </a:solidFill>
              </a:rPr>
              <a:t>The lesson for AFSA locals:</a:t>
            </a:r>
            <a:endParaRPr lang="en-US" sz="2000"/>
          </a:p>
        </p:txBody>
      </p:sp>
      <p:sp>
        <p:nvSpPr>
          <p:cNvPr id="24" name="Text 21"/>
          <p:cNvSpPr/>
          <p:nvPr/>
        </p:nvSpPr>
        <p:spPr>
          <a:xfrm>
            <a:off x="3749040" y="4974336"/>
            <a:ext cx="6949440" cy="329184"/>
          </a:xfrm>
          <a:prstGeom prst="rect">
            <a:avLst/>
          </a:prstGeom>
          <a:noFill/>
          <a:ln/>
        </p:spPr>
        <p:txBody>
          <a:bodyPr wrap="square" lIns="0" tIns="0" rIns="0" bIns="0" rtlCol="0" anchor="ctr"/>
          <a:lstStyle/>
          <a:p>
            <a:pPr marL="0" indent="0">
              <a:buNone/>
            </a:pPr>
            <a:r>
              <a:rPr lang="en-US" sz="1900">
                <a:solidFill>
                  <a:srgbClr val="1F2933"/>
                </a:solidFill>
              </a:rPr>
              <a:t>Power grows when groups move from informal connection to formal structure.</a:t>
            </a:r>
            <a:endParaRPr lang="en-US"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02920" y="365760"/>
            <a:ext cx="6858000" cy="457200"/>
          </a:xfrm>
          <a:prstGeom prst="rect">
            <a:avLst/>
          </a:prstGeom>
          <a:noFill/>
          <a:ln/>
        </p:spPr>
        <p:txBody>
          <a:bodyPr wrap="square" lIns="0" tIns="0" rIns="0" bIns="0" rtlCol="0" anchor="ctr"/>
          <a:lstStyle/>
          <a:p>
            <a:pPr marL="0" indent="0">
              <a:buNone/>
            </a:pPr>
            <a:r>
              <a:rPr lang="en-US" sz="3000" b="1">
                <a:solidFill>
                  <a:srgbClr val="173B57"/>
                </a:solidFill>
                <a:latin typeface="Aptos Display" pitchFamily="34" charset="0"/>
                <a:ea typeface="Aptos Display" pitchFamily="34" charset="-122"/>
                <a:cs typeface="Aptos Display" pitchFamily="34" charset="-120"/>
              </a:rPr>
              <a:t>The retiree chapter turning point</a:t>
            </a:r>
            <a:endParaRPr lang="en-US" sz="3000"/>
          </a:p>
        </p:txBody>
      </p:sp>
      <p:sp>
        <p:nvSpPr>
          <p:cNvPr id="3" name="Text 1"/>
          <p:cNvSpPr/>
          <p:nvPr/>
        </p:nvSpPr>
        <p:spPr>
          <a:xfrm>
            <a:off x="521208" y="859536"/>
            <a:ext cx="8229600" cy="228600"/>
          </a:xfrm>
          <a:prstGeom prst="rect">
            <a:avLst/>
          </a:prstGeom>
          <a:noFill/>
          <a:ln/>
        </p:spPr>
        <p:txBody>
          <a:bodyPr wrap="square" lIns="0" tIns="0" rIns="0" bIns="0" rtlCol="0" anchor="ctr"/>
          <a:lstStyle/>
          <a:p>
            <a:pPr marL="0" indent="0">
              <a:buNone/>
            </a:pPr>
            <a:r>
              <a:rPr lang="en-US" sz="1250">
                <a:solidFill>
                  <a:srgbClr val="5D6870"/>
                </a:solidFill>
                <a:latin typeface="Aptos" pitchFamily="34" charset="0"/>
                <a:ea typeface="Aptos" pitchFamily="34" charset="-122"/>
                <a:cs typeface="Aptos" pitchFamily="34" charset="-120"/>
              </a:rPr>
              <a:t>In 2004, CSA made a strategic decision: retirees belong inside the union family.</a:t>
            </a:r>
            <a:endParaRPr lang="en-US" sz="1250"/>
          </a:p>
        </p:txBody>
      </p:sp>
      <p:pic>
        <p:nvPicPr>
          <p:cNvPr id="4" name="Image 0" descr="/mnt/data/csa.jpg"/>
          <p:cNvPicPr>
            <a:picLocks noChangeAspect="1"/>
          </p:cNvPicPr>
          <p:nvPr/>
        </p:nvPicPr>
        <p:blipFill>
          <a:blip r:embed="rId3"/>
          <a:stretch>
            <a:fillRect/>
          </a:stretch>
        </p:blipFill>
        <p:spPr>
          <a:xfrm>
            <a:off x="10927080" y="228600"/>
            <a:ext cx="685800" cy="685800"/>
          </a:xfrm>
          <a:prstGeom prst="rect">
            <a:avLst/>
          </a:prstGeom>
        </p:spPr>
      </p:pic>
      <p:sp>
        <p:nvSpPr>
          <p:cNvPr id="5" name="Text 2"/>
          <p:cNvSpPr/>
          <p:nvPr/>
        </p:nvSpPr>
        <p:spPr>
          <a:xfrm>
            <a:off x="502920" y="6537960"/>
            <a:ext cx="5943600" cy="201168"/>
          </a:xfrm>
          <a:prstGeom prst="rect">
            <a:avLst/>
          </a:prstGeom>
          <a:noFill/>
          <a:ln/>
        </p:spPr>
        <p:txBody>
          <a:bodyPr wrap="square" lIns="0" tIns="0" rIns="0" bIns="0" rtlCol="0" anchor="ctr"/>
          <a:lstStyle/>
          <a:p>
            <a:pPr marL="0" indent="0">
              <a:buNone/>
            </a:pPr>
            <a:r>
              <a:rPr lang="en-US" sz="850">
                <a:solidFill>
                  <a:srgbClr val="5D6870"/>
                </a:solidFill>
                <a:latin typeface="Aptos" pitchFamily="34" charset="0"/>
                <a:ea typeface="Aptos" pitchFamily="34" charset="-122"/>
                <a:cs typeface="Aptos" pitchFamily="34" charset="-120"/>
              </a:rPr>
              <a:t>AFSA Local Leaders • Retiree Chapter Blueprint</a:t>
            </a:r>
            <a:endParaRPr lang="en-US" sz="850"/>
          </a:p>
        </p:txBody>
      </p:sp>
      <p:sp>
        <p:nvSpPr>
          <p:cNvPr id="6" name="Text 3"/>
          <p:cNvSpPr/>
          <p:nvPr/>
        </p:nvSpPr>
        <p:spPr>
          <a:xfrm>
            <a:off x="11384280" y="6510528"/>
            <a:ext cx="365760" cy="228600"/>
          </a:xfrm>
          <a:prstGeom prst="rect">
            <a:avLst/>
          </a:prstGeom>
          <a:noFill/>
          <a:ln/>
        </p:spPr>
        <p:txBody>
          <a:bodyPr wrap="square" lIns="0" tIns="0" rIns="0" bIns="0" rtlCol="0" anchor="ctr"/>
          <a:lstStyle/>
          <a:p>
            <a:pPr marL="0" indent="0" algn="r">
              <a:buNone/>
            </a:pPr>
            <a:r>
              <a:rPr lang="en-US" sz="850">
                <a:solidFill>
                  <a:srgbClr val="5D6870"/>
                </a:solidFill>
                <a:latin typeface="Aptos" pitchFamily="34" charset="0"/>
                <a:ea typeface="Aptos" pitchFamily="34" charset="-122"/>
                <a:cs typeface="Aptos" pitchFamily="34" charset="-120"/>
              </a:rPr>
              <a:t>05</a:t>
            </a:r>
            <a:endParaRPr lang="en-US" sz="850"/>
          </a:p>
        </p:txBody>
      </p:sp>
      <p:sp>
        <p:nvSpPr>
          <p:cNvPr id="7" name="Text 4"/>
          <p:cNvSpPr/>
          <p:nvPr/>
        </p:nvSpPr>
        <p:spPr>
          <a:xfrm>
            <a:off x="868680" y="1417320"/>
            <a:ext cx="2560320" cy="365760"/>
          </a:xfrm>
          <a:prstGeom prst="rect">
            <a:avLst/>
          </a:prstGeom>
          <a:noFill/>
          <a:ln/>
        </p:spPr>
        <p:txBody>
          <a:bodyPr wrap="square" lIns="0" tIns="0" rIns="0" bIns="0" rtlCol="0" anchor="ctr"/>
          <a:lstStyle/>
          <a:p>
            <a:pPr marL="0" indent="0">
              <a:buNone/>
            </a:pPr>
            <a:r>
              <a:rPr lang="en-US" sz="2400" b="1">
                <a:solidFill>
                  <a:srgbClr val="F28B2D"/>
                </a:solidFill>
              </a:rPr>
              <a:t>Before 2004</a:t>
            </a:r>
            <a:endParaRPr lang="en-US" sz="2400"/>
          </a:p>
        </p:txBody>
      </p:sp>
      <p:sp>
        <p:nvSpPr>
          <p:cNvPr id="8" name="Text 5"/>
          <p:cNvSpPr/>
          <p:nvPr/>
        </p:nvSpPr>
        <p:spPr>
          <a:xfrm>
            <a:off x="868680" y="1828800"/>
            <a:ext cx="4297680" cy="914400"/>
          </a:xfrm>
          <a:prstGeom prst="rect">
            <a:avLst/>
          </a:prstGeom>
          <a:noFill/>
          <a:ln/>
        </p:spPr>
        <p:txBody>
          <a:bodyPr wrap="square" lIns="254" tIns="254" rIns="254" bIns="254" rtlCol="0" anchor="ctr">
            <a:normAutofit/>
          </a:bodyPr>
          <a:lstStyle/>
          <a:p>
            <a:pPr marL="0" indent="0">
              <a:buNone/>
            </a:pPr>
            <a:r>
              <a:rPr lang="en-US" sz="1800">
                <a:solidFill>
                  <a:srgbClr val="1F2933"/>
                </a:solidFill>
              </a:rPr>
              <a:t>Retirees participated socially and politically, but were not fully integrated into CSA’s formal structure.</a:t>
            </a:r>
            <a:endParaRPr lang="en-US" sz="1800"/>
          </a:p>
        </p:txBody>
      </p:sp>
      <p:sp>
        <p:nvSpPr>
          <p:cNvPr id="9" name="Text 6"/>
          <p:cNvSpPr/>
          <p:nvPr/>
        </p:nvSpPr>
        <p:spPr>
          <a:xfrm>
            <a:off x="868680" y="3063240"/>
            <a:ext cx="2743200" cy="365760"/>
          </a:xfrm>
          <a:prstGeom prst="rect">
            <a:avLst/>
          </a:prstGeom>
          <a:noFill/>
          <a:ln/>
        </p:spPr>
        <p:txBody>
          <a:bodyPr wrap="square" lIns="0" tIns="0" rIns="0" bIns="0" rtlCol="0" anchor="ctr"/>
          <a:lstStyle/>
          <a:p>
            <a:pPr marL="0" indent="0">
              <a:buNone/>
            </a:pPr>
            <a:r>
              <a:rPr lang="en-US" sz="2400" b="1">
                <a:solidFill>
                  <a:srgbClr val="008E99"/>
                </a:solidFill>
              </a:rPr>
              <a:t>2004 decision</a:t>
            </a:r>
            <a:endParaRPr lang="en-US" sz="2400"/>
          </a:p>
        </p:txBody>
      </p:sp>
      <p:sp>
        <p:nvSpPr>
          <p:cNvPr id="10" name="Text 7"/>
          <p:cNvSpPr/>
          <p:nvPr/>
        </p:nvSpPr>
        <p:spPr>
          <a:xfrm>
            <a:off x="868680" y="3474720"/>
            <a:ext cx="4297680" cy="914400"/>
          </a:xfrm>
          <a:prstGeom prst="rect">
            <a:avLst/>
          </a:prstGeom>
          <a:noFill/>
          <a:ln/>
        </p:spPr>
        <p:txBody>
          <a:bodyPr wrap="square" lIns="254" tIns="254" rIns="254" bIns="254" rtlCol="0" anchor="ctr">
            <a:normAutofit/>
          </a:bodyPr>
          <a:lstStyle/>
          <a:p>
            <a:pPr marL="0" indent="0">
              <a:buNone/>
            </a:pPr>
            <a:r>
              <a:rPr lang="en-US" sz="1800">
                <a:solidFill>
                  <a:srgbClr val="1F2933"/>
                </a:solidFill>
              </a:rPr>
              <a:t>CSA President Jill Levy recognized retirees as an asset and worked to merge RSSA into a new CSA Retiree Chapter.</a:t>
            </a:r>
            <a:endParaRPr lang="en-US" sz="1800"/>
          </a:p>
        </p:txBody>
      </p:sp>
      <p:sp>
        <p:nvSpPr>
          <p:cNvPr id="11" name="Text 8"/>
          <p:cNvSpPr/>
          <p:nvPr/>
        </p:nvSpPr>
        <p:spPr>
          <a:xfrm>
            <a:off x="6492240" y="1600200"/>
            <a:ext cx="4023360" cy="411480"/>
          </a:xfrm>
          <a:prstGeom prst="rect">
            <a:avLst/>
          </a:prstGeom>
          <a:noFill/>
          <a:ln/>
        </p:spPr>
        <p:txBody>
          <a:bodyPr wrap="square" lIns="0" tIns="0" rIns="0" bIns="0" rtlCol="0" anchor="ctr"/>
          <a:lstStyle/>
          <a:p>
            <a:pPr marL="0" indent="0" algn="ctr">
              <a:buNone/>
            </a:pPr>
            <a:r>
              <a:rPr lang="en-US" sz="2600" b="1">
                <a:solidFill>
                  <a:srgbClr val="173B57"/>
                </a:solidFill>
              </a:rPr>
              <a:t>Unanimous approval</a:t>
            </a:r>
            <a:endParaRPr lang="en-US" sz="2600"/>
          </a:p>
        </p:txBody>
      </p:sp>
      <p:sp>
        <p:nvSpPr>
          <p:cNvPr id="12" name="Text 9"/>
          <p:cNvSpPr/>
          <p:nvPr/>
        </p:nvSpPr>
        <p:spPr>
          <a:xfrm>
            <a:off x="6400800" y="2240280"/>
            <a:ext cx="4206240" cy="1051560"/>
          </a:xfrm>
          <a:prstGeom prst="rect">
            <a:avLst/>
          </a:prstGeom>
          <a:noFill/>
          <a:ln/>
        </p:spPr>
        <p:txBody>
          <a:bodyPr wrap="square" lIns="508" tIns="508" rIns="508" bIns="508" rtlCol="0" anchor="ctr">
            <a:normAutofit/>
          </a:bodyPr>
          <a:lstStyle/>
          <a:p>
            <a:pPr marL="0" indent="0" algn="ctr">
              <a:buNone/>
            </a:pPr>
            <a:r>
              <a:rPr lang="en-US" sz="2200" b="1">
                <a:solidFill>
                  <a:srgbClr val="008E99"/>
                </a:solidFill>
              </a:rPr>
              <a:t>The Executive Board created a chapter that could organize, serve, advocate, and grow.</a:t>
            </a:r>
            <a:endParaRPr lang="en-US" sz="2200"/>
          </a:p>
        </p:txBody>
      </p:sp>
      <p:sp>
        <p:nvSpPr>
          <p:cNvPr id="13" name="Text 10"/>
          <p:cNvSpPr/>
          <p:nvPr/>
        </p:nvSpPr>
        <p:spPr>
          <a:xfrm>
            <a:off x="6446520" y="4160520"/>
            <a:ext cx="4160520" cy="502920"/>
          </a:xfrm>
          <a:prstGeom prst="rect">
            <a:avLst/>
          </a:prstGeom>
          <a:solidFill>
            <a:srgbClr val="E6F4F5"/>
          </a:solidFill>
          <a:ln>
            <a:solidFill>
              <a:srgbClr val="E6F4F5">
                <a:alpha val="0"/>
              </a:srgbClr>
            </a:solidFill>
          </a:ln>
        </p:spPr>
        <p:txBody>
          <a:bodyPr wrap="square" lIns="762" tIns="762" rIns="762" bIns="762" rtlCol="0" anchor="ctr"/>
          <a:lstStyle/>
          <a:p>
            <a:pPr marL="0" indent="0" algn="ctr">
              <a:buNone/>
            </a:pPr>
            <a:r>
              <a:rPr lang="en-US" sz="1750" b="1">
                <a:solidFill>
                  <a:srgbClr val="173B57"/>
                </a:solidFill>
                <a:latin typeface="Aptos" pitchFamily="34" charset="0"/>
                <a:ea typeface="Aptos" pitchFamily="34" charset="-122"/>
                <a:cs typeface="Aptos" pitchFamily="34" charset="-120"/>
              </a:rPr>
              <a:t>Recognition turns goodwill into power.</a:t>
            </a:r>
            <a:endParaRPr lang="en-US" sz="175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02920" y="365760"/>
            <a:ext cx="6858000" cy="457200"/>
          </a:xfrm>
          <a:prstGeom prst="rect">
            <a:avLst/>
          </a:prstGeom>
          <a:noFill/>
          <a:ln/>
        </p:spPr>
        <p:txBody>
          <a:bodyPr wrap="square" lIns="0" tIns="0" rIns="0" bIns="0" rtlCol="0" anchor="ctr"/>
          <a:lstStyle/>
          <a:p>
            <a:pPr marL="0" indent="0">
              <a:buNone/>
            </a:pPr>
            <a:r>
              <a:rPr lang="en-US" sz="3000" b="1">
                <a:solidFill>
                  <a:srgbClr val="173B57"/>
                </a:solidFill>
                <a:latin typeface="Aptos Display" pitchFamily="34" charset="0"/>
                <a:ea typeface="Aptos Display" pitchFamily="34" charset="-122"/>
                <a:cs typeface="Aptos Display" pitchFamily="34" charset="-120"/>
              </a:rPr>
              <a:t>What formal recognition made possible</a:t>
            </a:r>
            <a:endParaRPr lang="en-US" sz="3000"/>
          </a:p>
        </p:txBody>
      </p:sp>
      <p:sp>
        <p:nvSpPr>
          <p:cNvPr id="3" name="Text 1"/>
          <p:cNvSpPr/>
          <p:nvPr/>
        </p:nvSpPr>
        <p:spPr>
          <a:xfrm>
            <a:off x="521208" y="859536"/>
            <a:ext cx="8229600" cy="228600"/>
          </a:xfrm>
          <a:prstGeom prst="rect">
            <a:avLst/>
          </a:prstGeom>
          <a:noFill/>
          <a:ln/>
        </p:spPr>
        <p:txBody>
          <a:bodyPr wrap="square" lIns="0" tIns="0" rIns="0" bIns="0" rtlCol="0" anchor="ctr"/>
          <a:lstStyle/>
          <a:p>
            <a:pPr marL="0" indent="0">
              <a:buNone/>
            </a:pPr>
            <a:r>
              <a:rPr lang="en-US" sz="1250">
                <a:solidFill>
                  <a:srgbClr val="5D6870"/>
                </a:solidFill>
                <a:latin typeface="Aptos" pitchFamily="34" charset="0"/>
                <a:ea typeface="Aptos" pitchFamily="34" charset="-122"/>
                <a:cs typeface="Aptos" pitchFamily="34" charset="-120"/>
              </a:rPr>
              <a:t>A retiree chapter needs both heart and governance.</a:t>
            </a:r>
            <a:endParaRPr lang="en-US" sz="1250"/>
          </a:p>
        </p:txBody>
      </p:sp>
      <p:pic>
        <p:nvPicPr>
          <p:cNvPr id="4" name="Image 0" descr="/mnt/data/csa.jpg"/>
          <p:cNvPicPr>
            <a:picLocks noChangeAspect="1"/>
          </p:cNvPicPr>
          <p:nvPr/>
        </p:nvPicPr>
        <p:blipFill>
          <a:blip r:embed="rId3"/>
          <a:stretch>
            <a:fillRect/>
          </a:stretch>
        </p:blipFill>
        <p:spPr>
          <a:xfrm>
            <a:off x="10927080" y="228600"/>
            <a:ext cx="685800" cy="685800"/>
          </a:xfrm>
          <a:prstGeom prst="rect">
            <a:avLst/>
          </a:prstGeom>
        </p:spPr>
      </p:pic>
      <p:sp>
        <p:nvSpPr>
          <p:cNvPr id="5" name="Text 2"/>
          <p:cNvSpPr/>
          <p:nvPr/>
        </p:nvSpPr>
        <p:spPr>
          <a:xfrm>
            <a:off x="502920" y="6537960"/>
            <a:ext cx="5943600" cy="201168"/>
          </a:xfrm>
          <a:prstGeom prst="rect">
            <a:avLst/>
          </a:prstGeom>
          <a:noFill/>
          <a:ln/>
        </p:spPr>
        <p:txBody>
          <a:bodyPr wrap="square" lIns="0" tIns="0" rIns="0" bIns="0" rtlCol="0" anchor="ctr"/>
          <a:lstStyle/>
          <a:p>
            <a:pPr marL="0" indent="0">
              <a:buNone/>
            </a:pPr>
            <a:r>
              <a:rPr lang="en-US" sz="850">
                <a:solidFill>
                  <a:srgbClr val="5D6870"/>
                </a:solidFill>
                <a:latin typeface="Aptos" pitchFamily="34" charset="0"/>
                <a:ea typeface="Aptos" pitchFamily="34" charset="-122"/>
                <a:cs typeface="Aptos" pitchFamily="34" charset="-120"/>
              </a:rPr>
              <a:t>AFSA Local Leaders • Retiree Chapter Blueprint</a:t>
            </a:r>
            <a:endParaRPr lang="en-US" sz="850"/>
          </a:p>
        </p:txBody>
      </p:sp>
      <p:sp>
        <p:nvSpPr>
          <p:cNvPr id="6" name="Text 3"/>
          <p:cNvSpPr/>
          <p:nvPr/>
        </p:nvSpPr>
        <p:spPr>
          <a:xfrm>
            <a:off x="11384280" y="6510528"/>
            <a:ext cx="365760" cy="228600"/>
          </a:xfrm>
          <a:prstGeom prst="rect">
            <a:avLst/>
          </a:prstGeom>
          <a:noFill/>
          <a:ln/>
        </p:spPr>
        <p:txBody>
          <a:bodyPr wrap="square" lIns="0" tIns="0" rIns="0" bIns="0" rtlCol="0" anchor="ctr"/>
          <a:lstStyle/>
          <a:p>
            <a:pPr marL="0" indent="0" algn="r">
              <a:buNone/>
            </a:pPr>
            <a:r>
              <a:rPr lang="en-US" sz="850">
                <a:solidFill>
                  <a:srgbClr val="5D6870"/>
                </a:solidFill>
                <a:latin typeface="Aptos" pitchFamily="34" charset="0"/>
                <a:ea typeface="Aptos" pitchFamily="34" charset="-122"/>
                <a:cs typeface="Aptos" pitchFamily="34" charset="-120"/>
              </a:rPr>
              <a:t>06</a:t>
            </a:r>
            <a:endParaRPr lang="en-US" sz="850"/>
          </a:p>
        </p:txBody>
      </p:sp>
      <p:sp>
        <p:nvSpPr>
          <p:cNvPr id="7" name="Text 4"/>
          <p:cNvSpPr/>
          <p:nvPr/>
        </p:nvSpPr>
        <p:spPr>
          <a:xfrm>
            <a:off x="777240" y="1417320"/>
            <a:ext cx="3063240" cy="365760"/>
          </a:xfrm>
          <a:prstGeom prst="rect">
            <a:avLst/>
          </a:prstGeom>
          <a:noFill/>
          <a:ln/>
        </p:spPr>
        <p:txBody>
          <a:bodyPr wrap="square" lIns="0" tIns="0" rIns="0" bIns="0" rtlCol="0" anchor="ctr">
            <a:normAutofit/>
          </a:bodyPr>
          <a:lstStyle/>
          <a:p>
            <a:pPr marL="0" indent="0">
              <a:buNone/>
            </a:pPr>
            <a:r>
              <a:rPr lang="en-US" sz="1850" b="1">
                <a:solidFill>
                  <a:srgbClr val="008E99"/>
                </a:solidFill>
              </a:rPr>
              <a:t>New dues → better benefits</a:t>
            </a:r>
            <a:endParaRPr lang="en-US" sz="1850"/>
          </a:p>
        </p:txBody>
      </p:sp>
      <p:sp>
        <p:nvSpPr>
          <p:cNvPr id="8" name="Text 5"/>
          <p:cNvSpPr/>
          <p:nvPr/>
        </p:nvSpPr>
        <p:spPr>
          <a:xfrm>
            <a:off x="777240" y="1874520"/>
            <a:ext cx="2971800" cy="841248"/>
          </a:xfrm>
          <a:prstGeom prst="rect">
            <a:avLst/>
          </a:prstGeom>
          <a:noFill/>
          <a:ln/>
        </p:spPr>
        <p:txBody>
          <a:bodyPr wrap="square" lIns="254" tIns="254" rIns="254" bIns="254" rtlCol="0" anchor="ctr">
            <a:normAutofit/>
          </a:bodyPr>
          <a:lstStyle/>
          <a:p>
            <a:pPr marL="0" indent="0">
              <a:buNone/>
            </a:pPr>
            <a:r>
              <a:rPr lang="en-US" sz="1430">
                <a:solidFill>
                  <a:srgbClr val="1F2933"/>
                </a:solidFill>
              </a:rPr>
              <a:t>Resources to serve members and build programming.</a:t>
            </a:r>
            <a:endParaRPr lang="en-US" sz="1430"/>
          </a:p>
        </p:txBody>
      </p:sp>
      <p:sp>
        <p:nvSpPr>
          <p:cNvPr id="9" name="Shape 6"/>
          <p:cNvSpPr/>
          <p:nvPr/>
        </p:nvSpPr>
        <p:spPr>
          <a:xfrm>
            <a:off x="777240" y="2807208"/>
            <a:ext cx="2377440" cy="0"/>
          </a:xfrm>
          <a:prstGeom prst="line">
            <a:avLst/>
          </a:prstGeom>
          <a:noFill/>
          <a:ln w="25400">
            <a:solidFill>
              <a:srgbClr val="F28B2D"/>
            </a:solidFill>
            <a:prstDash val="solid"/>
          </a:ln>
        </p:spPr>
        <p:txBody>
          <a:bodyPr/>
          <a:lstStyle/>
          <a:p>
            <a:endParaRPr lang="en-US"/>
          </a:p>
        </p:txBody>
      </p:sp>
      <p:sp>
        <p:nvSpPr>
          <p:cNvPr id="10" name="Text 7"/>
          <p:cNvSpPr/>
          <p:nvPr/>
        </p:nvSpPr>
        <p:spPr>
          <a:xfrm>
            <a:off x="4480560" y="1417320"/>
            <a:ext cx="3063240" cy="365760"/>
          </a:xfrm>
          <a:prstGeom prst="rect">
            <a:avLst/>
          </a:prstGeom>
          <a:noFill/>
          <a:ln/>
        </p:spPr>
        <p:txBody>
          <a:bodyPr wrap="square" lIns="0" tIns="0" rIns="0" bIns="0" rtlCol="0" anchor="ctr">
            <a:normAutofit/>
          </a:bodyPr>
          <a:lstStyle/>
          <a:p>
            <a:pPr marL="0" indent="0">
              <a:buNone/>
            </a:pPr>
            <a:r>
              <a:rPr lang="en-US" sz="1850" b="1">
                <a:solidFill>
                  <a:srgbClr val="008E99"/>
                </a:solidFill>
              </a:rPr>
              <a:t>Weighted vote</a:t>
            </a:r>
            <a:endParaRPr lang="en-US" sz="1850"/>
          </a:p>
        </p:txBody>
      </p:sp>
      <p:sp>
        <p:nvSpPr>
          <p:cNvPr id="11" name="Text 8"/>
          <p:cNvSpPr/>
          <p:nvPr/>
        </p:nvSpPr>
        <p:spPr>
          <a:xfrm>
            <a:off x="4480560" y="1874520"/>
            <a:ext cx="2971800" cy="841248"/>
          </a:xfrm>
          <a:prstGeom prst="rect">
            <a:avLst/>
          </a:prstGeom>
          <a:noFill/>
          <a:ln/>
        </p:spPr>
        <p:txBody>
          <a:bodyPr wrap="square" lIns="254" tIns="254" rIns="254" bIns="254" rtlCol="0" anchor="ctr">
            <a:normAutofit/>
          </a:bodyPr>
          <a:lstStyle/>
          <a:p>
            <a:pPr marL="0" indent="0">
              <a:buNone/>
            </a:pPr>
            <a:r>
              <a:rPr lang="en-US" sz="1430">
                <a:solidFill>
                  <a:srgbClr val="1F2933"/>
                </a:solidFill>
              </a:rPr>
              <a:t>Minimum of 250 votes for CSA elected officers, adjusted upward by membership.</a:t>
            </a:r>
            <a:endParaRPr lang="en-US" sz="1430"/>
          </a:p>
        </p:txBody>
      </p:sp>
      <p:sp>
        <p:nvSpPr>
          <p:cNvPr id="12" name="Shape 9"/>
          <p:cNvSpPr/>
          <p:nvPr/>
        </p:nvSpPr>
        <p:spPr>
          <a:xfrm>
            <a:off x="4480560" y="2807208"/>
            <a:ext cx="2377440" cy="0"/>
          </a:xfrm>
          <a:prstGeom prst="line">
            <a:avLst/>
          </a:prstGeom>
          <a:noFill/>
          <a:ln w="25400">
            <a:solidFill>
              <a:srgbClr val="F28B2D"/>
            </a:solidFill>
            <a:prstDash val="solid"/>
          </a:ln>
        </p:spPr>
        <p:txBody>
          <a:bodyPr/>
          <a:lstStyle/>
          <a:p>
            <a:endParaRPr lang="en-US"/>
          </a:p>
        </p:txBody>
      </p:sp>
      <p:sp>
        <p:nvSpPr>
          <p:cNvPr id="13" name="Text 10"/>
          <p:cNvSpPr/>
          <p:nvPr/>
        </p:nvSpPr>
        <p:spPr>
          <a:xfrm>
            <a:off x="8183880" y="1417320"/>
            <a:ext cx="3063240" cy="365760"/>
          </a:xfrm>
          <a:prstGeom prst="rect">
            <a:avLst/>
          </a:prstGeom>
          <a:noFill/>
          <a:ln/>
        </p:spPr>
        <p:txBody>
          <a:bodyPr wrap="square" lIns="0" tIns="0" rIns="0" bIns="0" rtlCol="0" anchor="ctr">
            <a:normAutofit/>
          </a:bodyPr>
          <a:lstStyle/>
          <a:p>
            <a:pPr marL="0" indent="0">
              <a:buNone/>
            </a:pPr>
            <a:r>
              <a:rPr lang="en-US" sz="1850" b="1">
                <a:solidFill>
                  <a:srgbClr val="008E99"/>
                </a:solidFill>
              </a:rPr>
              <a:t>Seat at the table</a:t>
            </a:r>
            <a:endParaRPr lang="en-US" sz="1850"/>
          </a:p>
        </p:txBody>
      </p:sp>
      <p:sp>
        <p:nvSpPr>
          <p:cNvPr id="14" name="Text 11"/>
          <p:cNvSpPr/>
          <p:nvPr/>
        </p:nvSpPr>
        <p:spPr>
          <a:xfrm>
            <a:off x="8183880" y="1874520"/>
            <a:ext cx="2971800" cy="841248"/>
          </a:xfrm>
          <a:prstGeom prst="rect">
            <a:avLst/>
          </a:prstGeom>
          <a:noFill/>
          <a:ln/>
        </p:spPr>
        <p:txBody>
          <a:bodyPr wrap="square" lIns="254" tIns="254" rIns="254" bIns="254" rtlCol="0" anchor="ctr">
            <a:normAutofit/>
          </a:bodyPr>
          <a:lstStyle/>
          <a:p>
            <a:pPr marL="0" indent="0">
              <a:buNone/>
            </a:pPr>
            <a:r>
              <a:rPr lang="en-US" sz="1430">
                <a:solidFill>
                  <a:srgbClr val="1F2933"/>
                </a:solidFill>
              </a:rPr>
              <a:t>Special Vice President on the Advisory Committee.</a:t>
            </a:r>
            <a:endParaRPr lang="en-US" sz="1430"/>
          </a:p>
        </p:txBody>
      </p:sp>
      <p:sp>
        <p:nvSpPr>
          <p:cNvPr id="15" name="Shape 12"/>
          <p:cNvSpPr/>
          <p:nvPr/>
        </p:nvSpPr>
        <p:spPr>
          <a:xfrm>
            <a:off x="8183880" y="2807208"/>
            <a:ext cx="2377440" cy="0"/>
          </a:xfrm>
          <a:prstGeom prst="line">
            <a:avLst/>
          </a:prstGeom>
          <a:noFill/>
          <a:ln w="25400">
            <a:solidFill>
              <a:srgbClr val="F28B2D"/>
            </a:solidFill>
            <a:prstDash val="solid"/>
          </a:ln>
        </p:spPr>
        <p:txBody>
          <a:bodyPr/>
          <a:lstStyle/>
          <a:p>
            <a:endParaRPr lang="en-US"/>
          </a:p>
        </p:txBody>
      </p:sp>
      <p:sp>
        <p:nvSpPr>
          <p:cNvPr id="16" name="Text 13"/>
          <p:cNvSpPr/>
          <p:nvPr/>
        </p:nvSpPr>
        <p:spPr>
          <a:xfrm>
            <a:off x="2697480" y="3794760"/>
            <a:ext cx="3063240" cy="365760"/>
          </a:xfrm>
          <a:prstGeom prst="rect">
            <a:avLst/>
          </a:prstGeom>
          <a:noFill/>
          <a:ln/>
        </p:spPr>
        <p:txBody>
          <a:bodyPr wrap="square" lIns="0" tIns="0" rIns="0" bIns="0" rtlCol="0" anchor="ctr">
            <a:normAutofit fontScale="85000" lnSpcReduction="10000"/>
          </a:bodyPr>
          <a:lstStyle/>
          <a:p>
            <a:pPr marL="0" indent="0">
              <a:buNone/>
            </a:pPr>
            <a:r>
              <a:rPr lang="en-US" sz="1850" b="1">
                <a:solidFill>
                  <a:srgbClr val="008E99"/>
                </a:solidFill>
              </a:rPr>
              <a:t>Executive Board representation</a:t>
            </a:r>
            <a:endParaRPr lang="en-US" sz="1850"/>
          </a:p>
        </p:txBody>
      </p:sp>
      <p:sp>
        <p:nvSpPr>
          <p:cNvPr id="17" name="Text 14"/>
          <p:cNvSpPr/>
          <p:nvPr/>
        </p:nvSpPr>
        <p:spPr>
          <a:xfrm>
            <a:off x="2697480" y="4251960"/>
            <a:ext cx="2971800" cy="841248"/>
          </a:xfrm>
          <a:prstGeom prst="rect">
            <a:avLst/>
          </a:prstGeom>
          <a:noFill/>
          <a:ln/>
        </p:spPr>
        <p:txBody>
          <a:bodyPr wrap="square" lIns="254" tIns="254" rIns="254" bIns="254" rtlCol="0" anchor="ctr">
            <a:normAutofit/>
          </a:bodyPr>
          <a:lstStyle/>
          <a:p>
            <a:pPr marL="0" indent="0">
              <a:buNone/>
            </a:pPr>
            <a:r>
              <a:rPr lang="en-US" sz="1430">
                <a:solidFill>
                  <a:srgbClr val="1F2933"/>
                </a:solidFill>
              </a:rPr>
              <a:t>Retiree voices embedded in union decision-making.</a:t>
            </a:r>
            <a:endParaRPr lang="en-US" sz="1430"/>
          </a:p>
        </p:txBody>
      </p:sp>
      <p:sp>
        <p:nvSpPr>
          <p:cNvPr id="18" name="Shape 15"/>
          <p:cNvSpPr/>
          <p:nvPr/>
        </p:nvSpPr>
        <p:spPr>
          <a:xfrm>
            <a:off x="2697480" y="5184648"/>
            <a:ext cx="2377440" cy="0"/>
          </a:xfrm>
          <a:prstGeom prst="line">
            <a:avLst/>
          </a:prstGeom>
          <a:noFill/>
          <a:ln w="25400">
            <a:solidFill>
              <a:srgbClr val="F28B2D"/>
            </a:solidFill>
            <a:prstDash val="solid"/>
          </a:ln>
        </p:spPr>
        <p:txBody>
          <a:bodyPr/>
          <a:lstStyle/>
          <a:p>
            <a:endParaRPr lang="en-US"/>
          </a:p>
        </p:txBody>
      </p:sp>
      <p:sp>
        <p:nvSpPr>
          <p:cNvPr id="19" name="Text 16"/>
          <p:cNvSpPr/>
          <p:nvPr/>
        </p:nvSpPr>
        <p:spPr>
          <a:xfrm>
            <a:off x="6675120" y="3794760"/>
            <a:ext cx="3063240" cy="365760"/>
          </a:xfrm>
          <a:prstGeom prst="rect">
            <a:avLst/>
          </a:prstGeom>
          <a:noFill/>
          <a:ln/>
        </p:spPr>
        <p:txBody>
          <a:bodyPr wrap="square" lIns="0" tIns="0" rIns="0" bIns="0" rtlCol="0" anchor="ctr">
            <a:normAutofit/>
          </a:bodyPr>
          <a:lstStyle/>
          <a:p>
            <a:pPr marL="0" indent="0">
              <a:buNone/>
            </a:pPr>
            <a:r>
              <a:rPr lang="en-US" sz="1850" b="1">
                <a:solidFill>
                  <a:srgbClr val="008E99"/>
                </a:solidFill>
              </a:rPr>
              <a:t>Political action program</a:t>
            </a:r>
            <a:endParaRPr lang="en-US" sz="1850"/>
          </a:p>
        </p:txBody>
      </p:sp>
      <p:sp>
        <p:nvSpPr>
          <p:cNvPr id="20" name="Text 17"/>
          <p:cNvSpPr/>
          <p:nvPr/>
        </p:nvSpPr>
        <p:spPr>
          <a:xfrm>
            <a:off x="6675120" y="4251960"/>
            <a:ext cx="2971800" cy="841248"/>
          </a:xfrm>
          <a:prstGeom prst="rect">
            <a:avLst/>
          </a:prstGeom>
          <a:noFill/>
          <a:ln/>
        </p:spPr>
        <p:txBody>
          <a:bodyPr wrap="square" lIns="254" tIns="254" rIns="254" bIns="254" rtlCol="0" anchor="ctr">
            <a:normAutofit/>
          </a:bodyPr>
          <a:lstStyle/>
          <a:p>
            <a:pPr marL="0" indent="0">
              <a:buNone/>
            </a:pPr>
            <a:r>
              <a:rPr lang="en-US" sz="1430">
                <a:solidFill>
                  <a:srgbClr val="1F2933"/>
                </a:solidFill>
              </a:rPr>
              <a:t>Members organized to advocate for themselves and in-service members.</a:t>
            </a:r>
            <a:endParaRPr lang="en-US" sz="1430"/>
          </a:p>
        </p:txBody>
      </p:sp>
      <p:sp>
        <p:nvSpPr>
          <p:cNvPr id="21" name="Shape 18"/>
          <p:cNvSpPr/>
          <p:nvPr/>
        </p:nvSpPr>
        <p:spPr>
          <a:xfrm>
            <a:off x="6675120" y="5184648"/>
            <a:ext cx="2377440" cy="0"/>
          </a:xfrm>
          <a:prstGeom prst="line">
            <a:avLst/>
          </a:prstGeom>
          <a:noFill/>
          <a:ln w="25400">
            <a:solidFill>
              <a:srgbClr val="F28B2D"/>
            </a:solidFill>
            <a:prstDash val="solid"/>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02920" y="365760"/>
            <a:ext cx="6858000" cy="457200"/>
          </a:xfrm>
          <a:prstGeom prst="rect">
            <a:avLst/>
          </a:prstGeom>
          <a:noFill/>
          <a:ln/>
        </p:spPr>
        <p:txBody>
          <a:bodyPr wrap="square" lIns="0" tIns="0" rIns="0" bIns="0" rtlCol="0" anchor="ctr"/>
          <a:lstStyle/>
          <a:p>
            <a:pPr marL="0" indent="0">
              <a:buNone/>
            </a:pPr>
            <a:r>
              <a:rPr lang="en-US" sz="3000" b="1">
                <a:solidFill>
                  <a:srgbClr val="173B57"/>
                </a:solidFill>
                <a:latin typeface="Aptos Display" pitchFamily="34" charset="0"/>
                <a:ea typeface="Aptos Display" pitchFamily="34" charset="-122"/>
                <a:cs typeface="Aptos Display" pitchFamily="34" charset="-120"/>
              </a:rPr>
              <a:t>The CSA model: three purposes</a:t>
            </a:r>
            <a:endParaRPr lang="en-US" sz="3000"/>
          </a:p>
        </p:txBody>
      </p:sp>
      <p:sp>
        <p:nvSpPr>
          <p:cNvPr id="3" name="Text 1"/>
          <p:cNvSpPr/>
          <p:nvPr/>
        </p:nvSpPr>
        <p:spPr>
          <a:xfrm>
            <a:off x="521208" y="859536"/>
            <a:ext cx="8229600" cy="228600"/>
          </a:xfrm>
          <a:prstGeom prst="rect">
            <a:avLst/>
          </a:prstGeom>
          <a:noFill/>
          <a:ln/>
        </p:spPr>
        <p:txBody>
          <a:bodyPr wrap="square" lIns="0" tIns="0" rIns="0" bIns="0" rtlCol="0" anchor="ctr"/>
          <a:lstStyle/>
          <a:p>
            <a:pPr marL="0" indent="0">
              <a:buNone/>
            </a:pPr>
            <a:r>
              <a:rPr lang="en-US" sz="1250">
                <a:solidFill>
                  <a:srgbClr val="5D6870"/>
                </a:solidFill>
                <a:latin typeface="Aptos" pitchFamily="34" charset="0"/>
                <a:ea typeface="Aptos" pitchFamily="34" charset="-122"/>
                <a:cs typeface="Aptos" pitchFamily="34" charset="-120"/>
              </a:rPr>
              <a:t>A chapter works when members know why it exists.</a:t>
            </a:r>
            <a:endParaRPr lang="en-US" sz="1250"/>
          </a:p>
        </p:txBody>
      </p:sp>
      <p:pic>
        <p:nvPicPr>
          <p:cNvPr id="4" name="Image 0" descr="/mnt/data/csa.jpg"/>
          <p:cNvPicPr>
            <a:picLocks noChangeAspect="1"/>
          </p:cNvPicPr>
          <p:nvPr/>
        </p:nvPicPr>
        <p:blipFill>
          <a:blip r:embed="rId3"/>
          <a:stretch>
            <a:fillRect/>
          </a:stretch>
        </p:blipFill>
        <p:spPr>
          <a:xfrm>
            <a:off x="10927080" y="228600"/>
            <a:ext cx="685800" cy="685800"/>
          </a:xfrm>
          <a:prstGeom prst="rect">
            <a:avLst/>
          </a:prstGeom>
        </p:spPr>
      </p:pic>
      <p:sp>
        <p:nvSpPr>
          <p:cNvPr id="5" name="Text 2"/>
          <p:cNvSpPr/>
          <p:nvPr/>
        </p:nvSpPr>
        <p:spPr>
          <a:xfrm>
            <a:off x="502920" y="6537960"/>
            <a:ext cx="5943600" cy="201168"/>
          </a:xfrm>
          <a:prstGeom prst="rect">
            <a:avLst/>
          </a:prstGeom>
          <a:noFill/>
          <a:ln/>
        </p:spPr>
        <p:txBody>
          <a:bodyPr wrap="square" lIns="0" tIns="0" rIns="0" bIns="0" rtlCol="0" anchor="ctr"/>
          <a:lstStyle/>
          <a:p>
            <a:pPr marL="0" indent="0">
              <a:buNone/>
            </a:pPr>
            <a:r>
              <a:rPr lang="en-US" sz="850">
                <a:solidFill>
                  <a:srgbClr val="5D6870"/>
                </a:solidFill>
                <a:latin typeface="Aptos" pitchFamily="34" charset="0"/>
                <a:ea typeface="Aptos" pitchFamily="34" charset="-122"/>
                <a:cs typeface="Aptos" pitchFamily="34" charset="-120"/>
              </a:rPr>
              <a:t>AFSA Local Leaders • Retiree Chapter Blueprint</a:t>
            </a:r>
            <a:endParaRPr lang="en-US" sz="850"/>
          </a:p>
        </p:txBody>
      </p:sp>
      <p:sp>
        <p:nvSpPr>
          <p:cNvPr id="6" name="Text 3"/>
          <p:cNvSpPr/>
          <p:nvPr/>
        </p:nvSpPr>
        <p:spPr>
          <a:xfrm>
            <a:off x="11384280" y="6510528"/>
            <a:ext cx="365760" cy="228600"/>
          </a:xfrm>
          <a:prstGeom prst="rect">
            <a:avLst/>
          </a:prstGeom>
          <a:noFill/>
          <a:ln/>
        </p:spPr>
        <p:txBody>
          <a:bodyPr wrap="square" lIns="0" tIns="0" rIns="0" bIns="0" rtlCol="0" anchor="ctr"/>
          <a:lstStyle/>
          <a:p>
            <a:pPr marL="0" indent="0" algn="r">
              <a:buNone/>
            </a:pPr>
            <a:r>
              <a:rPr lang="en-US" sz="850">
                <a:solidFill>
                  <a:srgbClr val="5D6870"/>
                </a:solidFill>
                <a:latin typeface="Aptos" pitchFamily="34" charset="0"/>
                <a:ea typeface="Aptos" pitchFamily="34" charset="-122"/>
                <a:cs typeface="Aptos" pitchFamily="34" charset="-120"/>
              </a:rPr>
              <a:t>07</a:t>
            </a:r>
            <a:endParaRPr lang="en-US" sz="850"/>
          </a:p>
        </p:txBody>
      </p:sp>
      <p:sp>
        <p:nvSpPr>
          <p:cNvPr id="7" name="Text 4"/>
          <p:cNvSpPr/>
          <p:nvPr/>
        </p:nvSpPr>
        <p:spPr>
          <a:xfrm>
            <a:off x="731520" y="1463040"/>
            <a:ext cx="3200400" cy="411480"/>
          </a:xfrm>
          <a:prstGeom prst="rect">
            <a:avLst/>
          </a:prstGeom>
          <a:noFill/>
          <a:ln/>
        </p:spPr>
        <p:txBody>
          <a:bodyPr wrap="square" lIns="0" tIns="0" rIns="0" bIns="0" rtlCol="0" anchor="ctr"/>
          <a:lstStyle/>
          <a:p>
            <a:pPr marL="0" indent="0" algn="ctr">
              <a:buNone/>
            </a:pPr>
            <a:r>
              <a:rPr lang="en-US" sz="2300" b="1">
                <a:solidFill>
                  <a:srgbClr val="008E99"/>
                </a:solidFill>
              </a:rPr>
              <a:t>Political Voice</a:t>
            </a:r>
            <a:endParaRPr lang="en-US" sz="2300"/>
          </a:p>
        </p:txBody>
      </p:sp>
      <p:sp>
        <p:nvSpPr>
          <p:cNvPr id="8" name="Text 5"/>
          <p:cNvSpPr/>
          <p:nvPr/>
        </p:nvSpPr>
        <p:spPr>
          <a:xfrm>
            <a:off x="731520" y="2148840"/>
            <a:ext cx="3200400" cy="2011680"/>
          </a:xfrm>
          <a:prstGeom prst="rect">
            <a:avLst/>
          </a:prstGeom>
          <a:solidFill>
            <a:srgbClr val="E6F4F5"/>
          </a:solidFill>
          <a:ln>
            <a:solidFill>
              <a:srgbClr val="E6F4F5"/>
            </a:solidFill>
          </a:ln>
        </p:spPr>
        <p:txBody>
          <a:bodyPr wrap="square" lIns="1016" tIns="1016" rIns="1016" bIns="1016" rtlCol="0" anchor="ctr">
            <a:normAutofit/>
          </a:bodyPr>
          <a:lstStyle/>
          <a:p>
            <a:pPr marL="0" indent="0" algn="ctr">
              <a:buNone/>
            </a:pPr>
            <a:r>
              <a:rPr lang="en-US" sz="1700">
                <a:solidFill>
                  <a:srgbClr val="1F2933"/>
                </a:solidFill>
              </a:rPr>
              <a:t>Legislative coordinators. Lobbying. PAC contributions. Phone banks, canvassing, and community voting power.</a:t>
            </a:r>
            <a:endParaRPr lang="en-US" sz="1700"/>
          </a:p>
        </p:txBody>
      </p:sp>
      <p:sp>
        <p:nvSpPr>
          <p:cNvPr id="9" name="Text 6"/>
          <p:cNvSpPr/>
          <p:nvPr/>
        </p:nvSpPr>
        <p:spPr>
          <a:xfrm>
            <a:off x="4480560" y="1463040"/>
            <a:ext cx="3200400" cy="411480"/>
          </a:xfrm>
          <a:prstGeom prst="rect">
            <a:avLst/>
          </a:prstGeom>
          <a:noFill/>
          <a:ln/>
        </p:spPr>
        <p:txBody>
          <a:bodyPr wrap="square" lIns="0" tIns="0" rIns="0" bIns="0" rtlCol="0" anchor="ctr"/>
          <a:lstStyle/>
          <a:p>
            <a:pPr marL="0" indent="0" algn="ctr">
              <a:buNone/>
            </a:pPr>
            <a:r>
              <a:rPr lang="en-US" sz="2300" b="1">
                <a:solidFill>
                  <a:srgbClr val="F28B2D"/>
                </a:solidFill>
              </a:rPr>
              <a:t>Benefits &amp; Outreach</a:t>
            </a:r>
            <a:endParaRPr lang="en-US" sz="2300"/>
          </a:p>
        </p:txBody>
      </p:sp>
      <p:sp>
        <p:nvSpPr>
          <p:cNvPr id="10" name="Text 7"/>
          <p:cNvSpPr/>
          <p:nvPr/>
        </p:nvSpPr>
        <p:spPr>
          <a:xfrm>
            <a:off x="4480560" y="2148840"/>
            <a:ext cx="3200400" cy="2011680"/>
          </a:xfrm>
          <a:prstGeom prst="rect">
            <a:avLst/>
          </a:prstGeom>
          <a:solidFill>
            <a:srgbClr val="FFF2E6"/>
          </a:solidFill>
          <a:ln>
            <a:solidFill>
              <a:srgbClr val="FFF2E6"/>
            </a:solidFill>
          </a:ln>
        </p:spPr>
        <p:txBody>
          <a:bodyPr wrap="square" lIns="1016" tIns="1016" rIns="1016" bIns="1016" rtlCol="0" anchor="ctr">
            <a:normAutofit/>
          </a:bodyPr>
          <a:lstStyle/>
          <a:p>
            <a:pPr marL="0" indent="0" algn="ctr">
              <a:buNone/>
            </a:pPr>
            <a:r>
              <a:rPr lang="en-US" sz="1700">
                <a:solidFill>
                  <a:srgbClr val="1F2933"/>
                </a:solidFill>
              </a:rPr>
              <a:t>Helping retirees access health, welfare fund, union benefits, updates, and support when they need us.</a:t>
            </a:r>
            <a:endParaRPr lang="en-US" sz="1700"/>
          </a:p>
        </p:txBody>
      </p:sp>
      <p:sp>
        <p:nvSpPr>
          <p:cNvPr id="11" name="Text 8"/>
          <p:cNvSpPr/>
          <p:nvPr/>
        </p:nvSpPr>
        <p:spPr>
          <a:xfrm>
            <a:off x="8229600" y="1463040"/>
            <a:ext cx="3200400" cy="411480"/>
          </a:xfrm>
          <a:prstGeom prst="rect">
            <a:avLst/>
          </a:prstGeom>
          <a:noFill/>
          <a:ln/>
        </p:spPr>
        <p:txBody>
          <a:bodyPr wrap="square" lIns="0" tIns="0" rIns="0" bIns="0" rtlCol="0" anchor="ctr"/>
          <a:lstStyle/>
          <a:p>
            <a:pPr marL="0" indent="0" algn="ctr">
              <a:buNone/>
            </a:pPr>
            <a:r>
              <a:rPr lang="en-US" sz="2300" b="1">
                <a:solidFill>
                  <a:srgbClr val="173B57"/>
                </a:solidFill>
              </a:rPr>
              <a:t>Social Connection</a:t>
            </a:r>
            <a:endParaRPr lang="en-US" sz="2300"/>
          </a:p>
        </p:txBody>
      </p:sp>
      <p:sp>
        <p:nvSpPr>
          <p:cNvPr id="12" name="Text 9"/>
          <p:cNvSpPr/>
          <p:nvPr/>
        </p:nvSpPr>
        <p:spPr>
          <a:xfrm>
            <a:off x="8229600" y="2148840"/>
            <a:ext cx="3200400" cy="2011680"/>
          </a:xfrm>
          <a:prstGeom prst="rect">
            <a:avLst/>
          </a:prstGeom>
          <a:solidFill>
            <a:srgbClr val="EEF1F4"/>
          </a:solidFill>
          <a:ln>
            <a:solidFill>
              <a:srgbClr val="EEF1F4"/>
            </a:solidFill>
          </a:ln>
        </p:spPr>
        <p:txBody>
          <a:bodyPr wrap="square" lIns="1016" tIns="1016" rIns="1016" bIns="1016" rtlCol="0" anchor="ctr">
            <a:normAutofit/>
          </a:bodyPr>
          <a:lstStyle/>
          <a:p>
            <a:pPr marL="0" indent="0" algn="ctr">
              <a:buNone/>
            </a:pPr>
            <a:r>
              <a:rPr lang="en-US" sz="1700">
                <a:solidFill>
                  <a:srgbClr val="1F2933"/>
                </a:solidFill>
              </a:rPr>
              <a:t>Dining, theater, book clubs, bridge, mah jongg, tours, opera, Broadway, golf, tennis, and regional gatherings.</a:t>
            </a:r>
            <a:endParaRPr lang="en-US" sz="1700"/>
          </a:p>
        </p:txBody>
      </p:sp>
      <p:sp>
        <p:nvSpPr>
          <p:cNvPr id="13" name="Text 10"/>
          <p:cNvSpPr/>
          <p:nvPr/>
        </p:nvSpPr>
        <p:spPr>
          <a:xfrm>
            <a:off x="1143000" y="5349240"/>
            <a:ext cx="9784080" cy="411480"/>
          </a:xfrm>
          <a:prstGeom prst="rect">
            <a:avLst/>
          </a:prstGeom>
          <a:noFill/>
          <a:ln/>
        </p:spPr>
        <p:txBody>
          <a:bodyPr wrap="square" lIns="0" tIns="0" rIns="0" bIns="0" rtlCol="0" anchor="ctr"/>
          <a:lstStyle/>
          <a:p>
            <a:pPr marL="0" indent="0" algn="ctr">
              <a:buNone/>
            </a:pPr>
            <a:r>
              <a:rPr lang="en-US" sz="2000" b="1">
                <a:solidFill>
                  <a:srgbClr val="173B57"/>
                </a:solidFill>
              </a:rPr>
              <a:t>The combination is what keeps retirees engaged: purpose, service, and community.</a:t>
            </a:r>
            <a:endParaRPr lang="en-US"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02920" y="365760"/>
            <a:ext cx="6858000" cy="457200"/>
          </a:xfrm>
          <a:prstGeom prst="rect">
            <a:avLst/>
          </a:prstGeom>
          <a:noFill/>
          <a:ln/>
        </p:spPr>
        <p:txBody>
          <a:bodyPr wrap="square" lIns="0" tIns="0" rIns="0" bIns="0" rtlCol="0" anchor="ctr"/>
          <a:lstStyle/>
          <a:p>
            <a:pPr marL="0" indent="0">
              <a:buNone/>
            </a:pPr>
            <a:r>
              <a:rPr lang="en-US" sz="3000" b="1">
                <a:solidFill>
                  <a:srgbClr val="173B57"/>
                </a:solidFill>
                <a:latin typeface="Aptos Display" pitchFamily="34" charset="0"/>
                <a:ea typeface="Aptos Display" pitchFamily="34" charset="-122"/>
                <a:cs typeface="Aptos Display" pitchFamily="34" charset="-120"/>
              </a:rPr>
              <a:t>What the chapter does now</a:t>
            </a:r>
            <a:endParaRPr lang="en-US" sz="3000"/>
          </a:p>
        </p:txBody>
      </p:sp>
      <p:sp>
        <p:nvSpPr>
          <p:cNvPr id="3" name="Text 1"/>
          <p:cNvSpPr/>
          <p:nvPr/>
        </p:nvSpPr>
        <p:spPr>
          <a:xfrm>
            <a:off x="521208" y="859536"/>
            <a:ext cx="8229600" cy="228600"/>
          </a:xfrm>
          <a:prstGeom prst="rect">
            <a:avLst/>
          </a:prstGeom>
          <a:noFill/>
          <a:ln/>
        </p:spPr>
        <p:txBody>
          <a:bodyPr wrap="square" lIns="0" tIns="0" rIns="0" bIns="0" rtlCol="0" anchor="ctr"/>
          <a:lstStyle/>
          <a:p>
            <a:pPr marL="0" indent="0">
              <a:buNone/>
            </a:pPr>
            <a:r>
              <a:rPr lang="en-US" sz="1250">
                <a:solidFill>
                  <a:srgbClr val="5D6870"/>
                </a:solidFill>
                <a:latin typeface="Aptos" pitchFamily="34" charset="0"/>
                <a:ea typeface="Aptos" pitchFamily="34" charset="-122"/>
                <a:cs typeface="Aptos" pitchFamily="34" charset="-120"/>
              </a:rPr>
              <a:t>A living chapter creates value all year long.</a:t>
            </a:r>
            <a:endParaRPr lang="en-US" sz="1250"/>
          </a:p>
        </p:txBody>
      </p:sp>
      <p:pic>
        <p:nvPicPr>
          <p:cNvPr id="4" name="Image 0" descr="/mnt/data/csa.jpg"/>
          <p:cNvPicPr>
            <a:picLocks noChangeAspect="1"/>
          </p:cNvPicPr>
          <p:nvPr/>
        </p:nvPicPr>
        <p:blipFill>
          <a:blip r:embed="rId3"/>
          <a:stretch>
            <a:fillRect/>
          </a:stretch>
        </p:blipFill>
        <p:spPr>
          <a:xfrm>
            <a:off x="10927080" y="228600"/>
            <a:ext cx="685800" cy="685800"/>
          </a:xfrm>
          <a:prstGeom prst="rect">
            <a:avLst/>
          </a:prstGeom>
        </p:spPr>
      </p:pic>
      <p:sp>
        <p:nvSpPr>
          <p:cNvPr id="5" name="Text 2"/>
          <p:cNvSpPr/>
          <p:nvPr/>
        </p:nvSpPr>
        <p:spPr>
          <a:xfrm>
            <a:off x="502920" y="6537960"/>
            <a:ext cx="5943600" cy="201168"/>
          </a:xfrm>
          <a:prstGeom prst="rect">
            <a:avLst/>
          </a:prstGeom>
          <a:noFill/>
          <a:ln/>
        </p:spPr>
        <p:txBody>
          <a:bodyPr wrap="square" lIns="0" tIns="0" rIns="0" bIns="0" rtlCol="0" anchor="ctr"/>
          <a:lstStyle/>
          <a:p>
            <a:pPr marL="0" indent="0">
              <a:buNone/>
            </a:pPr>
            <a:r>
              <a:rPr lang="en-US" sz="850">
                <a:solidFill>
                  <a:srgbClr val="5D6870"/>
                </a:solidFill>
                <a:latin typeface="Aptos" pitchFamily="34" charset="0"/>
                <a:ea typeface="Aptos" pitchFamily="34" charset="-122"/>
                <a:cs typeface="Aptos" pitchFamily="34" charset="-120"/>
              </a:rPr>
              <a:t>AFSA Local Leaders • Retiree Chapter Blueprint</a:t>
            </a:r>
            <a:endParaRPr lang="en-US" sz="850"/>
          </a:p>
        </p:txBody>
      </p:sp>
      <p:sp>
        <p:nvSpPr>
          <p:cNvPr id="6" name="Text 3"/>
          <p:cNvSpPr/>
          <p:nvPr/>
        </p:nvSpPr>
        <p:spPr>
          <a:xfrm>
            <a:off x="11384280" y="6510528"/>
            <a:ext cx="365760" cy="228600"/>
          </a:xfrm>
          <a:prstGeom prst="rect">
            <a:avLst/>
          </a:prstGeom>
          <a:noFill/>
          <a:ln/>
        </p:spPr>
        <p:txBody>
          <a:bodyPr wrap="square" lIns="0" tIns="0" rIns="0" bIns="0" rtlCol="0" anchor="ctr"/>
          <a:lstStyle/>
          <a:p>
            <a:pPr marL="0" indent="0" algn="r">
              <a:buNone/>
            </a:pPr>
            <a:r>
              <a:rPr lang="en-US" sz="850">
                <a:solidFill>
                  <a:srgbClr val="5D6870"/>
                </a:solidFill>
                <a:latin typeface="Aptos" pitchFamily="34" charset="0"/>
                <a:ea typeface="Aptos" pitchFamily="34" charset="-122"/>
                <a:cs typeface="Aptos" pitchFamily="34" charset="-120"/>
              </a:rPr>
              <a:t>08</a:t>
            </a:r>
            <a:endParaRPr lang="en-US" sz="850"/>
          </a:p>
        </p:txBody>
      </p:sp>
      <p:pic>
        <p:nvPicPr>
          <p:cNvPr id="7" name="Image 1" descr="/mnt/data/a_crisp_daylight_documentary_style_photo_of_a_di.png"/>
          <p:cNvPicPr>
            <a:picLocks noChangeAspect="1"/>
          </p:cNvPicPr>
          <p:nvPr/>
        </p:nvPicPr>
        <p:blipFill>
          <a:blip r:embed="rId4"/>
          <a:srcRect l="13000" r="38395"/>
          <a:stretch/>
        </p:blipFill>
        <p:spPr>
          <a:xfrm>
            <a:off x="7132320" y="1143000"/>
            <a:ext cx="4343400" cy="5029200"/>
          </a:xfrm>
          <a:prstGeom prst="rect">
            <a:avLst/>
          </a:prstGeom>
        </p:spPr>
      </p:pic>
      <p:sp>
        <p:nvSpPr>
          <p:cNvPr id="8" name="Text 4"/>
          <p:cNvSpPr/>
          <p:nvPr/>
        </p:nvSpPr>
        <p:spPr>
          <a:xfrm>
            <a:off x="777240" y="1417320"/>
            <a:ext cx="5669280" cy="1005840"/>
          </a:xfrm>
          <a:prstGeom prst="rect">
            <a:avLst/>
          </a:prstGeom>
          <a:noFill/>
          <a:ln/>
        </p:spPr>
        <p:txBody>
          <a:bodyPr wrap="square" lIns="508" tIns="508" rIns="508" bIns="508" rtlCol="0" anchor="ctr">
            <a:normAutofit/>
          </a:bodyPr>
          <a:lstStyle/>
          <a:p>
            <a:r>
              <a:rPr lang="en-US" sz="1750">
                <a:solidFill>
                  <a:srgbClr val="1F2933"/>
                </a:solidFill>
                <a:latin typeface="Aptos" pitchFamily="34" charset="0"/>
                <a:ea typeface="Aptos" pitchFamily="34" charset="-122"/>
                <a:cs typeface="Aptos" pitchFamily="34" charset="-120"/>
              </a:rPr>
              <a:t>About 120 events a year: dining club, theater club, art walks, tours, opera, Broadway, golf, tennis, mah jongg.</a:t>
            </a:r>
            <a:endParaRPr lang="en-US" sz="1750"/>
          </a:p>
        </p:txBody>
      </p:sp>
      <p:sp>
        <p:nvSpPr>
          <p:cNvPr id="9" name="Text 5"/>
          <p:cNvSpPr/>
          <p:nvPr/>
        </p:nvSpPr>
        <p:spPr>
          <a:xfrm>
            <a:off x="777240" y="2606040"/>
            <a:ext cx="5669280" cy="777240"/>
          </a:xfrm>
          <a:prstGeom prst="rect">
            <a:avLst/>
          </a:prstGeom>
          <a:noFill/>
          <a:ln/>
        </p:spPr>
        <p:txBody>
          <a:bodyPr wrap="square" lIns="508" tIns="508" rIns="508" bIns="508" rtlCol="0" anchor="ctr">
            <a:normAutofit/>
          </a:bodyPr>
          <a:lstStyle/>
          <a:p>
            <a:r>
              <a:rPr lang="en-US" sz="1750">
                <a:solidFill>
                  <a:srgbClr val="1F2933"/>
                </a:solidFill>
                <a:latin typeface="Aptos" pitchFamily="34" charset="0"/>
                <a:ea typeface="Aptos" pitchFamily="34" charset="-122"/>
                <a:cs typeface="Aptos" pitchFamily="34" charset="-120"/>
              </a:rPr>
              <a:t>Albany lobbying, City Hall advocacy, AFSA on the Hill, and Labor Day parade participation.</a:t>
            </a:r>
            <a:endParaRPr lang="en-US" sz="1750"/>
          </a:p>
        </p:txBody>
      </p:sp>
      <p:sp>
        <p:nvSpPr>
          <p:cNvPr id="10" name="Text 6"/>
          <p:cNvSpPr/>
          <p:nvPr/>
        </p:nvSpPr>
        <p:spPr>
          <a:xfrm>
            <a:off x="777240" y="3566160"/>
            <a:ext cx="5669280" cy="777240"/>
          </a:xfrm>
          <a:prstGeom prst="rect">
            <a:avLst/>
          </a:prstGeom>
          <a:noFill/>
          <a:ln/>
        </p:spPr>
        <p:txBody>
          <a:bodyPr wrap="square" lIns="508" tIns="508" rIns="508" bIns="508" rtlCol="0" anchor="ctr">
            <a:normAutofit/>
          </a:bodyPr>
          <a:lstStyle/>
          <a:p>
            <a:r>
              <a:rPr lang="en-US" sz="1750">
                <a:solidFill>
                  <a:srgbClr val="1F2933"/>
                </a:solidFill>
                <a:latin typeface="Aptos" pitchFamily="34" charset="0"/>
                <a:ea typeface="Aptos" pitchFamily="34" charset="-122"/>
                <a:cs typeface="Aptos" pitchFamily="34" charset="-120"/>
              </a:rPr>
              <a:t>Members contribute to PAC and help with calls, canvassing, and door-knocking when asked.</a:t>
            </a:r>
            <a:endParaRPr lang="en-US" sz="1750"/>
          </a:p>
        </p:txBody>
      </p:sp>
      <p:sp>
        <p:nvSpPr>
          <p:cNvPr id="11" name="Text 7"/>
          <p:cNvSpPr/>
          <p:nvPr/>
        </p:nvSpPr>
        <p:spPr>
          <a:xfrm>
            <a:off x="777240" y="4526280"/>
            <a:ext cx="5669280" cy="777240"/>
          </a:xfrm>
          <a:prstGeom prst="rect">
            <a:avLst/>
          </a:prstGeom>
          <a:noFill/>
          <a:ln/>
        </p:spPr>
        <p:txBody>
          <a:bodyPr wrap="square" lIns="508" tIns="508" rIns="508" bIns="508" rtlCol="0" anchor="ctr">
            <a:normAutofit/>
          </a:bodyPr>
          <a:lstStyle/>
          <a:p>
            <a:r>
              <a:rPr lang="en-US" sz="1750">
                <a:solidFill>
                  <a:srgbClr val="1F2933"/>
                </a:solidFill>
                <a:latin typeface="Aptos" pitchFamily="34" charset="0"/>
                <a:ea typeface="Aptos" pitchFamily="34" charset="-122"/>
                <a:cs typeface="Aptos" pitchFamily="34" charset="-120"/>
              </a:rPr>
              <a:t>Regional units host luncheons, dinners, and local events; officers visit whenever possible.</a:t>
            </a:r>
            <a:endParaRPr lang="en-US" sz="175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TotalTime>
  <Words>1688</Words>
  <Application>Microsoft Office PowerPoint</Application>
  <PresentationFormat>Widescreen</PresentationFormat>
  <Paragraphs>198</Paragraphs>
  <Slides>16</Slides>
  <Notes>13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UASF QR Code </vt:lpstr>
      <vt:lpstr>PowerPoint Presentation</vt:lpstr>
      <vt:lpstr>PowerPoint Presentation</vt:lpstr>
    </vt:vector>
  </TitlesOfParts>
  <Company>Council of School Supervisors and Administrators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Break the Link: Build Your Retiree Chapter</dc:title>
  <dc:subject>Retiree Chapter Presentation</dc:subject>
  <dc:creator>CSA / AFSA</dc:creator>
  <cp:lastModifiedBy>Mark Brodsky</cp:lastModifiedBy>
  <cp:revision>1</cp:revision>
  <dcterms:created xsi:type="dcterms:W3CDTF">2026-07-12T01:18:33Z</dcterms:created>
  <dcterms:modified xsi:type="dcterms:W3CDTF">2026-07-18T20:44:14Z</dcterms:modified>
</cp:coreProperties>
</file>