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77" r:id="rId4"/>
    <p:sldId id="263" r:id="rId5"/>
    <p:sldId id="265" r:id="rId6"/>
    <p:sldId id="266" r:id="rId7"/>
    <p:sldId id="271" r:id="rId8"/>
    <p:sldId id="267" r:id="rId9"/>
    <p:sldId id="258" r:id="rId10"/>
    <p:sldId id="278" r:id="rId11"/>
    <p:sldId id="261" r:id="rId12"/>
    <p:sldId id="27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8"/>
    <p:restoredTop sz="94686"/>
  </p:normalViewPr>
  <p:slideViewPr>
    <p:cSldViewPr snapToGrid="0">
      <p:cViewPr varScale="1">
        <p:scale>
          <a:sx n="113" d="100"/>
          <a:sy n="113" d="100"/>
        </p:scale>
        <p:origin x="208" y="1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a:t>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a:t>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7/20/26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81D73-78AB-410A-B6DC-D68EE3C5B758}"/>
              </a:ext>
            </a:extLst>
          </p:cNvPr>
          <p:cNvSpPr>
            <a:spLocks noGrp="1"/>
          </p:cNvSpPr>
          <p:nvPr>
            <p:ph type="ctrTitle"/>
          </p:nvPr>
        </p:nvSpPr>
        <p:spPr/>
        <p:txBody>
          <a:bodyPr/>
          <a:lstStyle/>
          <a:p>
            <a:r>
              <a:rPr lang="en-US" dirty="0"/>
              <a:t>A Conversation about </a:t>
            </a:r>
            <a:r>
              <a:rPr lang="en-US" dirty="0" err="1"/>
              <a:t>Edtech,Broadband</a:t>
            </a:r>
            <a:r>
              <a:rPr lang="en-US" dirty="0"/>
              <a:t>, AI, and Everything In Between</a:t>
            </a:r>
          </a:p>
        </p:txBody>
      </p:sp>
      <p:sp>
        <p:nvSpPr>
          <p:cNvPr id="3" name="Subtitle 2">
            <a:extLst>
              <a:ext uri="{FF2B5EF4-FFF2-40B4-BE49-F238E27FC236}">
                <a16:creationId xmlns:a16="http://schemas.microsoft.com/office/drawing/2014/main" id="{05852DE5-AB5C-2BE9-E95D-4A3F388B8271}"/>
              </a:ext>
            </a:extLst>
          </p:cNvPr>
          <p:cNvSpPr>
            <a:spLocks noGrp="1"/>
          </p:cNvSpPr>
          <p:nvPr>
            <p:ph type="subTitle" idx="1"/>
          </p:nvPr>
        </p:nvSpPr>
        <p:spPr/>
        <p:txBody>
          <a:bodyPr>
            <a:normAutofit lnSpcReduction="10000"/>
          </a:bodyPr>
          <a:lstStyle/>
          <a:p>
            <a:r>
              <a:rPr lang="en-US" dirty="0"/>
              <a:t>By Jon Bernstein</a:t>
            </a:r>
          </a:p>
          <a:p>
            <a:r>
              <a:rPr lang="en-US" dirty="0"/>
              <a:t>President</a:t>
            </a:r>
          </a:p>
          <a:p>
            <a:r>
              <a:rPr lang="en-US" dirty="0"/>
              <a:t>Bernstein Strategy Group</a:t>
            </a:r>
          </a:p>
        </p:txBody>
      </p:sp>
      <p:pic>
        <p:nvPicPr>
          <p:cNvPr id="6" name="Picture 5">
            <a:extLst>
              <a:ext uri="{FF2B5EF4-FFF2-40B4-BE49-F238E27FC236}">
                <a16:creationId xmlns:a16="http://schemas.microsoft.com/office/drawing/2014/main" id="{C5EF15C0-1996-D69B-A7D0-6CEACB476807}"/>
              </a:ext>
            </a:extLst>
          </p:cNvPr>
          <p:cNvPicPr>
            <a:picLocks noChangeAspect="1"/>
          </p:cNvPicPr>
          <p:nvPr/>
        </p:nvPicPr>
        <p:blipFill>
          <a:blip r:embed="rId2"/>
          <a:stretch>
            <a:fillRect/>
          </a:stretch>
        </p:blipFill>
        <p:spPr>
          <a:xfrm>
            <a:off x="-308286" y="4441371"/>
            <a:ext cx="3630706" cy="2805545"/>
          </a:xfrm>
          <a:prstGeom prst="rect">
            <a:avLst/>
          </a:prstGeom>
        </p:spPr>
      </p:pic>
    </p:spTree>
    <p:extLst>
      <p:ext uri="{BB962C8B-B14F-4D97-AF65-F5344CB8AC3E}">
        <p14:creationId xmlns:p14="http://schemas.microsoft.com/office/powerpoint/2010/main" val="1495453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CD3EB-B6EF-D7B6-4297-FC4A3C063E18}"/>
              </a:ext>
            </a:extLst>
          </p:cNvPr>
          <p:cNvSpPr>
            <a:spLocks noGrp="1"/>
          </p:cNvSpPr>
          <p:nvPr>
            <p:ph type="title"/>
          </p:nvPr>
        </p:nvSpPr>
        <p:spPr/>
        <p:txBody>
          <a:bodyPr/>
          <a:lstStyle/>
          <a:p>
            <a:r>
              <a:rPr lang="en-US" dirty="0"/>
              <a:t>E-Rate Funding 2021-2025</a:t>
            </a:r>
          </a:p>
        </p:txBody>
      </p:sp>
      <p:sp>
        <p:nvSpPr>
          <p:cNvPr id="3" name="Content Placeholder 2">
            <a:extLst>
              <a:ext uri="{FF2B5EF4-FFF2-40B4-BE49-F238E27FC236}">
                <a16:creationId xmlns:a16="http://schemas.microsoft.com/office/drawing/2014/main" id="{0BE29B34-760D-512D-4022-61AAC230F401}"/>
              </a:ext>
            </a:extLst>
          </p:cNvPr>
          <p:cNvSpPr>
            <a:spLocks noGrp="1"/>
          </p:cNvSpPr>
          <p:nvPr>
            <p:ph idx="1"/>
          </p:nvPr>
        </p:nvSpPr>
        <p:spPr>
          <a:xfrm>
            <a:off x="677334" y="1320801"/>
            <a:ext cx="8596668" cy="4720562"/>
          </a:xfrm>
        </p:spPr>
        <p:txBody>
          <a:bodyPr numCol="2">
            <a:noAutofit/>
          </a:bodyPr>
          <a:lstStyle/>
          <a:p>
            <a:pPr lvl="3"/>
            <a:r>
              <a:rPr lang="en-US" sz="2000" dirty="0"/>
              <a:t>CA -- $1.76 B	</a:t>
            </a:r>
          </a:p>
          <a:p>
            <a:pPr lvl="3"/>
            <a:r>
              <a:rPr lang="en-US" sz="2000" dirty="0"/>
              <a:t>CO -- $135 M</a:t>
            </a:r>
          </a:p>
          <a:p>
            <a:pPr lvl="3"/>
            <a:r>
              <a:rPr lang="en-US" sz="2000" dirty="0"/>
              <a:t>CT -- $116 M</a:t>
            </a:r>
          </a:p>
          <a:p>
            <a:pPr lvl="3"/>
            <a:r>
              <a:rPr lang="en-US" sz="2000" dirty="0"/>
              <a:t>DC -- $39 M</a:t>
            </a:r>
          </a:p>
          <a:p>
            <a:pPr lvl="3"/>
            <a:r>
              <a:rPr lang="en-US" sz="2000" dirty="0"/>
              <a:t>Il -- $472 M</a:t>
            </a:r>
          </a:p>
          <a:p>
            <a:pPr lvl="3"/>
            <a:r>
              <a:rPr lang="en-US" sz="2000" dirty="0"/>
              <a:t>MA -- $175 M</a:t>
            </a:r>
          </a:p>
          <a:p>
            <a:pPr lvl="3"/>
            <a:r>
              <a:rPr lang="en-US" sz="2000" dirty="0"/>
              <a:t>MD -- $172 M</a:t>
            </a:r>
          </a:p>
          <a:p>
            <a:pPr lvl="3"/>
            <a:endParaRPr lang="en-US" sz="2000" dirty="0"/>
          </a:p>
          <a:p>
            <a:pPr lvl="3"/>
            <a:endParaRPr lang="en-US" sz="2000" dirty="0"/>
          </a:p>
          <a:p>
            <a:pPr lvl="3"/>
            <a:endParaRPr lang="en-US" sz="2000" dirty="0"/>
          </a:p>
          <a:p>
            <a:pPr marL="1371600" lvl="3" indent="0">
              <a:buNone/>
            </a:pPr>
            <a:endParaRPr lang="en-US" sz="2000" dirty="0"/>
          </a:p>
          <a:p>
            <a:pPr lvl="3"/>
            <a:r>
              <a:rPr lang="en-US" sz="2000" dirty="0"/>
              <a:t>MI -- $369 M</a:t>
            </a:r>
          </a:p>
          <a:p>
            <a:pPr lvl="3"/>
            <a:r>
              <a:rPr lang="en-US" sz="2000" dirty="0"/>
              <a:t>MO -- $173 M</a:t>
            </a:r>
          </a:p>
          <a:p>
            <a:pPr lvl="3"/>
            <a:r>
              <a:rPr lang="en-US" sz="2000" dirty="0"/>
              <a:t>NJ -- $281 M</a:t>
            </a:r>
          </a:p>
          <a:p>
            <a:pPr lvl="3"/>
            <a:r>
              <a:rPr lang="en-US" sz="2000" dirty="0"/>
              <a:t>NY -- $808 M</a:t>
            </a:r>
          </a:p>
          <a:p>
            <a:pPr lvl="3"/>
            <a:r>
              <a:rPr lang="en-US" sz="2000" dirty="0"/>
              <a:t>PR -- $163 M</a:t>
            </a:r>
          </a:p>
          <a:p>
            <a:pPr lvl="3"/>
            <a:r>
              <a:rPr lang="en-US" sz="2000" dirty="0"/>
              <a:t>VA – $255 M</a:t>
            </a:r>
          </a:p>
          <a:p>
            <a:pPr lvl="3"/>
            <a:r>
              <a:rPr lang="en-US" sz="2000" dirty="0"/>
              <a:t>VI -- $6 M</a:t>
            </a:r>
          </a:p>
        </p:txBody>
      </p:sp>
    </p:spTree>
    <p:extLst>
      <p:ext uri="{BB962C8B-B14F-4D97-AF65-F5344CB8AC3E}">
        <p14:creationId xmlns:p14="http://schemas.microsoft.com/office/powerpoint/2010/main" val="58363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8F5AD-63FF-BD6E-FD96-B5768C3817B3}"/>
              </a:ext>
            </a:extLst>
          </p:cNvPr>
          <p:cNvSpPr>
            <a:spLocks noGrp="1"/>
          </p:cNvSpPr>
          <p:nvPr>
            <p:ph type="title"/>
          </p:nvPr>
        </p:nvSpPr>
        <p:spPr/>
        <p:txBody>
          <a:bodyPr/>
          <a:lstStyle/>
          <a:p>
            <a:r>
              <a:rPr lang="en-US" dirty="0"/>
              <a:t>E-Rate Rulemaking</a:t>
            </a:r>
          </a:p>
        </p:txBody>
      </p:sp>
      <p:sp>
        <p:nvSpPr>
          <p:cNvPr id="3" name="Content Placeholder 2">
            <a:extLst>
              <a:ext uri="{FF2B5EF4-FFF2-40B4-BE49-F238E27FC236}">
                <a16:creationId xmlns:a16="http://schemas.microsoft.com/office/drawing/2014/main" id="{95712BD2-8276-9601-F992-55C5BE06FF47}"/>
              </a:ext>
            </a:extLst>
          </p:cNvPr>
          <p:cNvSpPr>
            <a:spLocks noGrp="1"/>
          </p:cNvSpPr>
          <p:nvPr>
            <p:ph idx="1"/>
          </p:nvPr>
        </p:nvSpPr>
        <p:spPr>
          <a:xfrm>
            <a:off x="677334" y="1478845"/>
            <a:ext cx="8596668" cy="4562518"/>
          </a:xfrm>
        </p:spPr>
        <p:txBody>
          <a:bodyPr>
            <a:normAutofit/>
          </a:bodyPr>
          <a:lstStyle/>
          <a:p>
            <a:r>
              <a:rPr lang="en-US" dirty="0"/>
              <a:t>What would happen if E-Rate funding disappears?</a:t>
            </a:r>
          </a:p>
          <a:p>
            <a:r>
              <a:rPr lang="en-US" dirty="0"/>
              <a:t>This is a real concern – because of new FCC Rulemaking that is asking:</a:t>
            </a:r>
          </a:p>
          <a:p>
            <a:pPr lvl="1"/>
            <a:r>
              <a:rPr lang="en-US" dirty="0"/>
              <a:t>Whether E-Rate was legally set up 28 years ago</a:t>
            </a:r>
          </a:p>
          <a:p>
            <a:pPr lvl="1"/>
            <a:r>
              <a:rPr lang="en-US" dirty="0"/>
              <a:t>Whether E-Rate has fulfilled its mission and should be terminated</a:t>
            </a:r>
          </a:p>
          <a:p>
            <a:pPr lvl="1"/>
            <a:r>
              <a:rPr lang="en-US" dirty="0"/>
              <a:t>Whether E-Rate funds should be focused on rural schools and libraries</a:t>
            </a:r>
          </a:p>
          <a:p>
            <a:pPr lvl="1"/>
            <a:r>
              <a:rPr lang="en-US" dirty="0"/>
              <a:t>Whether the FCC should establish screen time limits for schools</a:t>
            </a:r>
          </a:p>
          <a:p>
            <a:r>
              <a:rPr lang="en-US" dirty="0"/>
              <a:t>AFSA working with colleagues to fight this</a:t>
            </a:r>
          </a:p>
          <a:p>
            <a:r>
              <a:rPr lang="en-US" dirty="0"/>
              <a:t>What you can do:</a:t>
            </a:r>
          </a:p>
          <a:p>
            <a:pPr lvl="1"/>
            <a:r>
              <a:rPr lang="en-US" dirty="0"/>
              <a:t>File comments</a:t>
            </a:r>
          </a:p>
          <a:p>
            <a:pPr lvl="1"/>
            <a:r>
              <a:rPr lang="en-US" dirty="0"/>
              <a:t>Write Congress</a:t>
            </a:r>
          </a:p>
          <a:p>
            <a:pPr lvl="1"/>
            <a:r>
              <a:rPr lang="en-US" dirty="0"/>
              <a:t>Get state and local legislators involved</a:t>
            </a:r>
          </a:p>
        </p:txBody>
      </p:sp>
    </p:spTree>
    <p:extLst>
      <p:ext uri="{BB962C8B-B14F-4D97-AF65-F5344CB8AC3E}">
        <p14:creationId xmlns:p14="http://schemas.microsoft.com/office/powerpoint/2010/main" val="89115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Isosceles Triangle 14">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17ECC2F5-34C1-534B-0945-7F74F3180E6B}"/>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kern="1200" dirty="0">
                <a:solidFill>
                  <a:schemeClr val="accent1"/>
                </a:solidFill>
                <a:latin typeface="+mj-lt"/>
                <a:ea typeface="+mj-ea"/>
                <a:cs typeface="+mj-cs"/>
              </a:rPr>
              <a:t>Questions</a:t>
            </a:r>
          </a:p>
        </p:txBody>
      </p:sp>
      <p:sp>
        <p:nvSpPr>
          <p:cNvPr id="22" name="Isosceles Triangle 21">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7" name="Graphic 6" descr="Help">
            <a:extLst>
              <a:ext uri="{FF2B5EF4-FFF2-40B4-BE49-F238E27FC236}">
                <a16:creationId xmlns:a16="http://schemas.microsoft.com/office/drawing/2014/main" id="{4F68CB4A-3382-9F5F-1F78-FA31E3F56C6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2959617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4DFF-2DA3-3B16-3FF4-C9D90F23D7E1}"/>
              </a:ext>
            </a:extLst>
          </p:cNvPr>
          <p:cNvSpPr>
            <a:spLocks noGrp="1"/>
          </p:cNvSpPr>
          <p:nvPr>
            <p:ph type="title"/>
          </p:nvPr>
        </p:nvSpPr>
        <p:spPr/>
        <p:txBody>
          <a:bodyPr/>
          <a:lstStyle/>
          <a:p>
            <a:r>
              <a:rPr lang="en-US" dirty="0"/>
              <a:t>Cellphones</a:t>
            </a:r>
          </a:p>
        </p:txBody>
      </p:sp>
      <p:sp>
        <p:nvSpPr>
          <p:cNvPr id="3" name="Content Placeholder 2">
            <a:extLst>
              <a:ext uri="{FF2B5EF4-FFF2-40B4-BE49-F238E27FC236}">
                <a16:creationId xmlns:a16="http://schemas.microsoft.com/office/drawing/2014/main" id="{CAD0E1B5-170C-E582-E849-AADB3DF325F6}"/>
              </a:ext>
            </a:extLst>
          </p:cNvPr>
          <p:cNvSpPr>
            <a:spLocks noGrp="1"/>
          </p:cNvSpPr>
          <p:nvPr>
            <p:ph idx="1"/>
          </p:nvPr>
        </p:nvSpPr>
        <p:spPr/>
        <p:txBody>
          <a:bodyPr>
            <a:normAutofit/>
          </a:bodyPr>
          <a:lstStyle/>
          <a:p>
            <a:r>
              <a:rPr lang="en-US" sz="2800" dirty="0"/>
              <a:t>Does your district have a cellphone policy?</a:t>
            </a:r>
          </a:p>
          <a:p>
            <a:pPr lvl="1"/>
            <a:r>
              <a:rPr lang="en-US" sz="2800" dirty="0"/>
              <a:t>Chances are it does:</a:t>
            </a:r>
          </a:p>
          <a:p>
            <a:pPr lvl="2"/>
            <a:r>
              <a:rPr lang="en-US" sz="2800" dirty="0"/>
              <a:t>29 states have bell to bell bans, including CA, DC, MD, MO, NJ, NY</a:t>
            </a:r>
          </a:p>
          <a:p>
            <a:pPr lvl="2"/>
            <a:r>
              <a:rPr lang="en-US" sz="2800" dirty="0"/>
              <a:t>8 states have instructional time bans, including MI</a:t>
            </a:r>
          </a:p>
          <a:p>
            <a:pPr lvl="2"/>
            <a:r>
              <a:rPr lang="en-US" sz="2800" dirty="0"/>
              <a:t>12 states have no policy: CO, CT, IL, MA</a:t>
            </a:r>
          </a:p>
        </p:txBody>
      </p:sp>
    </p:spTree>
    <p:extLst>
      <p:ext uri="{BB962C8B-B14F-4D97-AF65-F5344CB8AC3E}">
        <p14:creationId xmlns:p14="http://schemas.microsoft.com/office/powerpoint/2010/main" val="421669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4FEA-DD78-E49F-CE75-A712421BACBF}"/>
              </a:ext>
            </a:extLst>
          </p:cNvPr>
          <p:cNvSpPr>
            <a:spLocks noGrp="1"/>
          </p:cNvSpPr>
          <p:nvPr>
            <p:ph type="title"/>
          </p:nvPr>
        </p:nvSpPr>
        <p:spPr/>
        <p:txBody>
          <a:bodyPr/>
          <a:lstStyle/>
          <a:p>
            <a:r>
              <a:rPr lang="en-US" dirty="0"/>
              <a:t>Cellphones 2</a:t>
            </a:r>
          </a:p>
        </p:txBody>
      </p:sp>
      <p:sp>
        <p:nvSpPr>
          <p:cNvPr id="3" name="Content Placeholder 2">
            <a:extLst>
              <a:ext uri="{FF2B5EF4-FFF2-40B4-BE49-F238E27FC236}">
                <a16:creationId xmlns:a16="http://schemas.microsoft.com/office/drawing/2014/main" id="{5E10CDDB-61AB-F13D-B01A-ED66E7621F0C}"/>
              </a:ext>
            </a:extLst>
          </p:cNvPr>
          <p:cNvSpPr>
            <a:spLocks noGrp="1"/>
          </p:cNvSpPr>
          <p:nvPr>
            <p:ph idx="1"/>
          </p:nvPr>
        </p:nvSpPr>
        <p:spPr/>
        <p:txBody>
          <a:bodyPr/>
          <a:lstStyle/>
          <a:p>
            <a:r>
              <a:rPr lang="en-US" dirty="0"/>
              <a:t>Are you ultimately responsible for enforcing the policy?</a:t>
            </a:r>
          </a:p>
          <a:p>
            <a:pPr lvl="1"/>
            <a:r>
              <a:rPr lang="en-US" dirty="0"/>
              <a:t>How much of your time does enforcement take?</a:t>
            </a:r>
          </a:p>
          <a:p>
            <a:r>
              <a:rPr lang="en-US" dirty="0"/>
              <a:t>If you store them, how much does it cost?</a:t>
            </a:r>
          </a:p>
          <a:p>
            <a:pPr lvl="1"/>
            <a:r>
              <a:rPr lang="en-US" dirty="0" err="1"/>
              <a:t>Yondr</a:t>
            </a:r>
            <a:r>
              <a:rPr lang="en-US" dirty="0"/>
              <a:t> pouches or other storage?</a:t>
            </a:r>
          </a:p>
          <a:p>
            <a:pPr lvl="1"/>
            <a:r>
              <a:rPr lang="en-US" dirty="0"/>
              <a:t>Liability for damage?</a:t>
            </a:r>
          </a:p>
          <a:p>
            <a:r>
              <a:rPr lang="en-US" dirty="0"/>
              <a:t>Is it working?</a:t>
            </a:r>
          </a:p>
          <a:p>
            <a:pPr lvl="1"/>
            <a:r>
              <a:rPr lang="en-US" dirty="0"/>
              <a:t>3-year study shows no academic gains</a:t>
            </a:r>
          </a:p>
          <a:p>
            <a:pPr marL="0" indent="0">
              <a:buNone/>
            </a:pPr>
            <a:endParaRPr lang="en-US" dirty="0"/>
          </a:p>
          <a:p>
            <a:pPr marL="0" indent="0" algn="ctr">
              <a:buNone/>
            </a:pPr>
            <a:r>
              <a:rPr lang="en-US" dirty="0"/>
              <a:t>FEDERAL POLICY: LIKELY NONE AS STATES HAVE MOVED QUICKLY</a:t>
            </a:r>
          </a:p>
          <a:p>
            <a:endParaRPr lang="en-US" dirty="0"/>
          </a:p>
        </p:txBody>
      </p:sp>
    </p:spTree>
    <p:extLst>
      <p:ext uri="{BB962C8B-B14F-4D97-AF65-F5344CB8AC3E}">
        <p14:creationId xmlns:p14="http://schemas.microsoft.com/office/powerpoint/2010/main" val="95612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B3AAC-4A31-F69E-9947-984B96F4C68B}"/>
              </a:ext>
            </a:extLst>
          </p:cNvPr>
          <p:cNvSpPr>
            <a:spLocks noGrp="1"/>
          </p:cNvSpPr>
          <p:nvPr>
            <p:ph type="title"/>
          </p:nvPr>
        </p:nvSpPr>
        <p:spPr/>
        <p:txBody>
          <a:bodyPr/>
          <a:lstStyle/>
          <a:p>
            <a:r>
              <a:rPr lang="en-US" dirty="0"/>
              <a:t>Screen Time Limits</a:t>
            </a:r>
          </a:p>
        </p:txBody>
      </p:sp>
      <p:sp>
        <p:nvSpPr>
          <p:cNvPr id="3" name="Content Placeholder 2">
            <a:extLst>
              <a:ext uri="{FF2B5EF4-FFF2-40B4-BE49-F238E27FC236}">
                <a16:creationId xmlns:a16="http://schemas.microsoft.com/office/drawing/2014/main" id="{6854CBA7-B180-5A10-CB3B-6BD4A245CD81}"/>
              </a:ext>
            </a:extLst>
          </p:cNvPr>
          <p:cNvSpPr>
            <a:spLocks noGrp="1"/>
          </p:cNvSpPr>
          <p:nvPr>
            <p:ph idx="1"/>
          </p:nvPr>
        </p:nvSpPr>
        <p:spPr/>
        <p:txBody>
          <a:bodyPr>
            <a:normAutofit/>
          </a:bodyPr>
          <a:lstStyle/>
          <a:p>
            <a:r>
              <a:rPr lang="en-US" dirty="0"/>
              <a:t>Does your district have screen time policies?</a:t>
            </a:r>
          </a:p>
          <a:p>
            <a:pPr lvl="1"/>
            <a:r>
              <a:rPr lang="en-US" dirty="0"/>
              <a:t>Unlike with cellphone bans, states just getting started on this topic</a:t>
            </a:r>
          </a:p>
          <a:p>
            <a:r>
              <a:rPr lang="en-US" dirty="0"/>
              <a:t>If not, should it?</a:t>
            </a:r>
          </a:p>
          <a:p>
            <a:pPr lvl="1"/>
            <a:r>
              <a:rPr lang="en-US" dirty="0"/>
              <a:t>Pro: </a:t>
            </a:r>
          </a:p>
          <a:p>
            <a:pPr lvl="2"/>
            <a:r>
              <a:rPr lang="en-US" dirty="0"/>
              <a:t>Excessive screen time is bad for kids’ mental and physical health</a:t>
            </a:r>
          </a:p>
          <a:p>
            <a:pPr lvl="2"/>
            <a:r>
              <a:rPr lang="en-US" dirty="0"/>
              <a:t>Screens allow access to bad things (porn, social media, cheating)</a:t>
            </a:r>
          </a:p>
          <a:p>
            <a:pPr lvl="1"/>
            <a:r>
              <a:rPr lang="en-US" dirty="0"/>
              <a:t>Con: </a:t>
            </a:r>
          </a:p>
          <a:p>
            <a:pPr lvl="2"/>
            <a:r>
              <a:rPr lang="en-US" dirty="0"/>
              <a:t>Distinction between Educational Use/Personal Use is important</a:t>
            </a:r>
          </a:p>
          <a:p>
            <a:pPr lvl="2"/>
            <a:r>
              <a:rPr lang="en-US" dirty="0"/>
              <a:t>School materials largely digitized (textbooks, assessments, homework)</a:t>
            </a:r>
          </a:p>
          <a:p>
            <a:pPr lvl="2"/>
            <a:r>
              <a:rPr lang="en-US" dirty="0"/>
              <a:t>Need to prepare students for workforce/AI</a:t>
            </a:r>
          </a:p>
          <a:p>
            <a:pPr marL="457200" lvl="1" indent="0">
              <a:buNone/>
            </a:pPr>
            <a:endParaRPr lang="en-US" dirty="0"/>
          </a:p>
        </p:txBody>
      </p:sp>
    </p:spTree>
    <p:extLst>
      <p:ext uri="{BB962C8B-B14F-4D97-AF65-F5344CB8AC3E}">
        <p14:creationId xmlns:p14="http://schemas.microsoft.com/office/powerpoint/2010/main" val="67806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13AC1-4B13-7DAE-C3B1-FCC08B883F9C}"/>
              </a:ext>
            </a:extLst>
          </p:cNvPr>
          <p:cNvSpPr>
            <a:spLocks noGrp="1"/>
          </p:cNvSpPr>
          <p:nvPr>
            <p:ph type="title"/>
          </p:nvPr>
        </p:nvSpPr>
        <p:spPr/>
        <p:txBody>
          <a:bodyPr/>
          <a:lstStyle/>
          <a:p>
            <a:r>
              <a:rPr lang="en-US" dirty="0"/>
              <a:t>Social Media Platforms</a:t>
            </a:r>
          </a:p>
        </p:txBody>
      </p:sp>
      <p:sp>
        <p:nvSpPr>
          <p:cNvPr id="3" name="Content Placeholder 2">
            <a:extLst>
              <a:ext uri="{FF2B5EF4-FFF2-40B4-BE49-F238E27FC236}">
                <a16:creationId xmlns:a16="http://schemas.microsoft.com/office/drawing/2014/main" id="{E9A0019E-F656-9C3F-7F31-5EE713561BB5}"/>
              </a:ext>
            </a:extLst>
          </p:cNvPr>
          <p:cNvSpPr>
            <a:spLocks noGrp="1"/>
          </p:cNvSpPr>
          <p:nvPr>
            <p:ph idx="1"/>
          </p:nvPr>
        </p:nvSpPr>
        <p:spPr>
          <a:xfrm>
            <a:off x="677334" y="1365957"/>
            <a:ext cx="8596668" cy="4675406"/>
          </a:xfrm>
        </p:spPr>
        <p:txBody>
          <a:bodyPr>
            <a:noAutofit/>
          </a:bodyPr>
          <a:lstStyle/>
          <a:p>
            <a:r>
              <a:rPr lang="en-US" sz="1400" dirty="0"/>
              <a:t>Does your district block access to all social media platforms?</a:t>
            </a:r>
          </a:p>
          <a:p>
            <a:r>
              <a:rPr lang="en-US" sz="1400" dirty="0"/>
              <a:t>Do any of these platforms have any educational value?</a:t>
            </a:r>
          </a:p>
          <a:p>
            <a:r>
              <a:rPr lang="en-US" sz="1400" dirty="0"/>
              <a:t>Federal Government trying to pass legislation in this space – but nothing has passed</a:t>
            </a:r>
          </a:p>
          <a:p>
            <a:pPr lvl="1"/>
            <a:r>
              <a:rPr lang="en-US" sz="1400" dirty="0"/>
              <a:t>Kids Off Social Media Act would require schools receiving federal E-Rate to block access to all social media platforms</a:t>
            </a:r>
          </a:p>
          <a:p>
            <a:pPr lvl="1"/>
            <a:r>
              <a:rPr lang="en-US" sz="1400" dirty="0"/>
              <a:t>Kids Online Safety Act would hold companies accountable for harming children</a:t>
            </a:r>
          </a:p>
          <a:p>
            <a:pPr lvl="2"/>
            <a:r>
              <a:rPr lang="en-US" dirty="0"/>
              <a:t>Focus on platforms that have design features that encourage or increase the frequency, time spent, or activity of a user/minor on the covered platform.</a:t>
            </a:r>
          </a:p>
          <a:p>
            <a:pPr lvl="2"/>
            <a:r>
              <a:rPr lang="en-US" dirty="0"/>
              <a:t>Senate version requires platforms to exercise reasonable care in the design and operation of products or services used by minors to prevent and mitigate certain harms,” including:</a:t>
            </a:r>
          </a:p>
          <a:p>
            <a:pPr lvl="3"/>
            <a:r>
              <a:rPr lang="en-US" sz="1400" dirty="0"/>
              <a:t>eating disorders</a:t>
            </a:r>
          </a:p>
          <a:p>
            <a:pPr lvl="3"/>
            <a:r>
              <a:rPr lang="en-US" sz="1400" dirty="0"/>
              <a:t>depressive and anxiety disorders</a:t>
            </a:r>
          </a:p>
          <a:p>
            <a:pPr lvl="3"/>
            <a:r>
              <a:rPr lang="en-US" sz="1400" dirty="0"/>
              <a:t>compulsive usage</a:t>
            </a:r>
          </a:p>
          <a:p>
            <a:pPr lvl="3"/>
            <a:r>
              <a:rPr lang="en-US" sz="1400" dirty="0"/>
              <a:t>physical violence or online harassment</a:t>
            </a:r>
          </a:p>
          <a:p>
            <a:pPr lvl="3"/>
            <a:r>
              <a:rPr lang="en-US" sz="1400" dirty="0"/>
              <a:t>sexual exploitation and abuse, etc. </a:t>
            </a:r>
          </a:p>
        </p:txBody>
      </p:sp>
    </p:spTree>
    <p:extLst>
      <p:ext uri="{BB962C8B-B14F-4D97-AF65-F5344CB8AC3E}">
        <p14:creationId xmlns:p14="http://schemas.microsoft.com/office/powerpoint/2010/main" val="347638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A240B-C55E-6CCE-4604-EF2D82EBF4D4}"/>
              </a:ext>
            </a:extLst>
          </p:cNvPr>
          <p:cNvSpPr>
            <a:spLocks noGrp="1"/>
          </p:cNvSpPr>
          <p:nvPr>
            <p:ph type="title"/>
          </p:nvPr>
        </p:nvSpPr>
        <p:spPr/>
        <p:txBody>
          <a:bodyPr/>
          <a:lstStyle/>
          <a:p>
            <a:r>
              <a:rPr lang="en-US" dirty="0"/>
              <a:t>Social Media Platforms 2</a:t>
            </a:r>
          </a:p>
        </p:txBody>
      </p:sp>
      <p:sp>
        <p:nvSpPr>
          <p:cNvPr id="3" name="Content Placeholder 2">
            <a:extLst>
              <a:ext uri="{FF2B5EF4-FFF2-40B4-BE49-F238E27FC236}">
                <a16:creationId xmlns:a16="http://schemas.microsoft.com/office/drawing/2014/main" id="{6D3C6830-C53F-1196-360B-F73896F95EDF}"/>
              </a:ext>
            </a:extLst>
          </p:cNvPr>
          <p:cNvSpPr>
            <a:spLocks noGrp="1"/>
          </p:cNvSpPr>
          <p:nvPr>
            <p:ph idx="1"/>
          </p:nvPr>
        </p:nvSpPr>
        <p:spPr/>
        <p:txBody>
          <a:bodyPr>
            <a:normAutofit lnSpcReduction="10000"/>
          </a:bodyPr>
          <a:lstStyle/>
          <a:p>
            <a:r>
              <a:rPr lang="en-US" dirty="0"/>
              <a:t>State Action – Courts</a:t>
            </a:r>
          </a:p>
          <a:p>
            <a:pPr lvl="1"/>
            <a:r>
              <a:rPr lang="en-US" dirty="0"/>
              <a:t>New Mexico</a:t>
            </a:r>
          </a:p>
          <a:p>
            <a:pPr lvl="2"/>
            <a:r>
              <a:rPr lang="en-US" dirty="0"/>
              <a:t>State wins $375 million civil penalty award from Meta for violation of state consumer protection laws. </a:t>
            </a:r>
          </a:p>
          <a:p>
            <a:pPr lvl="2"/>
            <a:r>
              <a:rPr lang="en-US" dirty="0"/>
              <a:t>State claimed Meta was aware of and hid potential harms to children on its platforms, including features that allowed child sexual predators to engage in sexual exploitation of minors and that exposed children to dangerous content related to eating disorders and self-harm. </a:t>
            </a:r>
          </a:p>
          <a:p>
            <a:pPr lvl="2"/>
            <a:r>
              <a:rPr lang="en-US" dirty="0"/>
              <a:t>A second trial of Meta in New Mexico, this time by a judge only, will determine whether Meta will have to make "changes to the design features of the platform itself, real age verification, changes to the algorithm, an independent monitor to oversee those changes.” </a:t>
            </a:r>
          </a:p>
          <a:p>
            <a:pPr lvl="1"/>
            <a:r>
              <a:rPr lang="en-US" dirty="0"/>
              <a:t>California</a:t>
            </a:r>
          </a:p>
          <a:p>
            <a:pPr lvl="2"/>
            <a:r>
              <a:rPr lang="en-US" dirty="0"/>
              <a:t>Plaintiff in personal injury civil suit won a $6 million verdict against Meta and YouTube on grounds that platforms’ design features were addictive and caused mental health distress.</a:t>
            </a:r>
          </a:p>
          <a:p>
            <a:pPr lvl="2"/>
            <a:endParaRPr lang="en-US" dirty="0"/>
          </a:p>
        </p:txBody>
      </p:sp>
    </p:spTree>
    <p:extLst>
      <p:ext uri="{BB962C8B-B14F-4D97-AF65-F5344CB8AC3E}">
        <p14:creationId xmlns:p14="http://schemas.microsoft.com/office/powerpoint/2010/main" val="294115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49C2D-2FE2-C25C-92D6-AA6F7AF9C072}"/>
              </a:ext>
            </a:extLst>
          </p:cNvPr>
          <p:cNvSpPr>
            <a:spLocks noGrp="1"/>
          </p:cNvSpPr>
          <p:nvPr>
            <p:ph type="title"/>
          </p:nvPr>
        </p:nvSpPr>
        <p:spPr/>
        <p:txBody>
          <a:bodyPr/>
          <a:lstStyle/>
          <a:p>
            <a:r>
              <a:rPr lang="en-US" dirty="0"/>
              <a:t>AI</a:t>
            </a:r>
          </a:p>
        </p:txBody>
      </p:sp>
      <p:sp>
        <p:nvSpPr>
          <p:cNvPr id="3" name="Content Placeholder 2">
            <a:extLst>
              <a:ext uri="{FF2B5EF4-FFF2-40B4-BE49-F238E27FC236}">
                <a16:creationId xmlns:a16="http://schemas.microsoft.com/office/drawing/2014/main" id="{F0702D8D-F65B-4831-D348-6EB4BAF124CB}"/>
              </a:ext>
            </a:extLst>
          </p:cNvPr>
          <p:cNvSpPr>
            <a:spLocks noGrp="1"/>
          </p:cNvSpPr>
          <p:nvPr>
            <p:ph idx="1"/>
          </p:nvPr>
        </p:nvSpPr>
        <p:spPr>
          <a:xfrm>
            <a:off x="677334" y="1343379"/>
            <a:ext cx="8596668" cy="5226754"/>
          </a:xfrm>
        </p:spPr>
        <p:txBody>
          <a:bodyPr>
            <a:noAutofit/>
          </a:bodyPr>
          <a:lstStyle/>
          <a:p>
            <a:r>
              <a:rPr lang="en-US" sz="1600" dirty="0"/>
              <a:t>Are there policies on student use of AI in your district?</a:t>
            </a:r>
          </a:p>
          <a:p>
            <a:r>
              <a:rPr lang="en-US" sz="1600" dirty="0"/>
              <a:t>How do you view the value of student use of AI? </a:t>
            </a:r>
          </a:p>
          <a:p>
            <a:pPr lvl="1"/>
            <a:r>
              <a:rPr lang="en-US" dirty="0"/>
              <a:t>2025 College Board Survey of HS student opinion of generative AI found:</a:t>
            </a:r>
          </a:p>
          <a:p>
            <a:pPr lvl="2"/>
            <a:r>
              <a:rPr lang="en-US" sz="1600" dirty="0"/>
              <a:t>60% feared spreading wrong information</a:t>
            </a:r>
          </a:p>
          <a:p>
            <a:pPr lvl="2"/>
            <a:r>
              <a:rPr lang="en-US" sz="1600" dirty="0"/>
              <a:t>45% concerned about losing important skills (memory or learning skills)</a:t>
            </a:r>
          </a:p>
          <a:p>
            <a:pPr lvl="2"/>
            <a:r>
              <a:rPr lang="en-US" sz="1600" dirty="0"/>
              <a:t>42% concerned about cheating</a:t>
            </a:r>
          </a:p>
          <a:p>
            <a:pPr lvl="1"/>
            <a:r>
              <a:rPr lang="en-US" dirty="0"/>
              <a:t>2026 Pew Research Study finds</a:t>
            </a:r>
          </a:p>
          <a:p>
            <a:pPr lvl="2"/>
            <a:r>
              <a:rPr lang="en-US" sz="1600" dirty="0"/>
              <a:t>59% of teens think using AI to cheat is a regular occurrence at their school</a:t>
            </a:r>
          </a:p>
          <a:p>
            <a:pPr lvl="1"/>
            <a:r>
              <a:rPr lang="en-US" dirty="0"/>
              <a:t>2025 PDK Poll finds growing parent opposition to AI use in schools.</a:t>
            </a:r>
          </a:p>
          <a:p>
            <a:pPr lvl="2"/>
            <a:r>
              <a:rPr lang="en-US" sz="1600" dirty="0"/>
              <a:t>Teachers preparing lesson plans – 49% support (13 pt drop), 43% oppose (7 pt gain)</a:t>
            </a:r>
          </a:p>
          <a:p>
            <a:pPr lvl="2"/>
            <a:r>
              <a:rPr lang="en-US" sz="1600" dirty="0"/>
              <a:t>Students doing homework – 38% support (5 pt drop), 57% oppose (2 pt gain)</a:t>
            </a:r>
          </a:p>
          <a:p>
            <a:pPr lvl="2"/>
            <a:r>
              <a:rPr lang="en-US" sz="1600" dirty="0"/>
              <a:t>Students receiving tutoring – 60% support (5 pt drop), 29% oppose (4 pt drop)</a:t>
            </a:r>
          </a:p>
          <a:p>
            <a:pPr marL="914400" lvl="2" indent="0">
              <a:buNone/>
            </a:pPr>
            <a:endParaRPr lang="en-US" sz="1600" dirty="0"/>
          </a:p>
          <a:p>
            <a:pPr lvl="1"/>
            <a:endParaRPr lang="en-US" dirty="0"/>
          </a:p>
        </p:txBody>
      </p:sp>
    </p:spTree>
    <p:extLst>
      <p:ext uri="{BB962C8B-B14F-4D97-AF65-F5344CB8AC3E}">
        <p14:creationId xmlns:p14="http://schemas.microsoft.com/office/powerpoint/2010/main" val="255806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D3F86-5BF8-A81C-0490-81311F9D9F32}"/>
              </a:ext>
            </a:extLst>
          </p:cNvPr>
          <p:cNvSpPr>
            <a:spLocks noGrp="1"/>
          </p:cNvSpPr>
          <p:nvPr>
            <p:ph type="title"/>
          </p:nvPr>
        </p:nvSpPr>
        <p:spPr/>
        <p:txBody>
          <a:bodyPr/>
          <a:lstStyle/>
          <a:p>
            <a:r>
              <a:rPr lang="en-US" dirty="0"/>
              <a:t>AI 2</a:t>
            </a:r>
          </a:p>
        </p:txBody>
      </p:sp>
      <p:sp>
        <p:nvSpPr>
          <p:cNvPr id="3" name="Content Placeholder 2">
            <a:extLst>
              <a:ext uri="{FF2B5EF4-FFF2-40B4-BE49-F238E27FC236}">
                <a16:creationId xmlns:a16="http://schemas.microsoft.com/office/drawing/2014/main" id="{A3A17620-8A02-FE83-F9B6-833D7544153A}"/>
              </a:ext>
            </a:extLst>
          </p:cNvPr>
          <p:cNvSpPr>
            <a:spLocks noGrp="1"/>
          </p:cNvSpPr>
          <p:nvPr>
            <p:ph idx="1"/>
          </p:nvPr>
        </p:nvSpPr>
        <p:spPr>
          <a:xfrm>
            <a:off x="677334" y="1377245"/>
            <a:ext cx="8596668" cy="4664118"/>
          </a:xfrm>
        </p:spPr>
        <p:txBody>
          <a:bodyPr>
            <a:noAutofit/>
          </a:bodyPr>
          <a:lstStyle/>
          <a:p>
            <a:r>
              <a:rPr lang="en-US" sz="2100" dirty="0"/>
              <a:t>Are educators receiving appropriate professional learning in AI?</a:t>
            </a:r>
          </a:p>
          <a:p>
            <a:r>
              <a:rPr lang="en-US" sz="2100" dirty="0"/>
              <a:t>Have you considered including AI professional development and even protections in collective bargaining?</a:t>
            </a:r>
          </a:p>
          <a:p>
            <a:r>
              <a:rPr lang="en-US" sz="2100" dirty="0"/>
              <a:t>Federal Government bills, mainly dealing with companions</a:t>
            </a:r>
          </a:p>
          <a:p>
            <a:pPr lvl="1"/>
            <a:r>
              <a:rPr lang="en-US" sz="2100" dirty="0"/>
              <a:t>GUARD Act bans AI companies from providing AI companions to minors</a:t>
            </a:r>
          </a:p>
          <a:p>
            <a:pPr lvl="1"/>
            <a:r>
              <a:rPr lang="en-US" sz="2100" dirty="0"/>
              <a:t>Chatbot Act would allow children to access chatbot accounts through parent accounts; parents could block chatbot functionalities, including unlimited use; rewards/incentives to prolong use; notifications/push alerts; and financial transactions. Teens could have regular chatbot accounts but only with parental permission.</a:t>
            </a:r>
          </a:p>
        </p:txBody>
      </p:sp>
    </p:spTree>
    <p:extLst>
      <p:ext uri="{BB962C8B-B14F-4D97-AF65-F5344CB8AC3E}">
        <p14:creationId xmlns:p14="http://schemas.microsoft.com/office/powerpoint/2010/main" val="3831332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4F76A-CDE1-D7C7-42FF-568E13031C7D}"/>
              </a:ext>
            </a:extLst>
          </p:cNvPr>
          <p:cNvSpPr>
            <a:spLocks noGrp="1"/>
          </p:cNvSpPr>
          <p:nvPr>
            <p:ph type="title"/>
          </p:nvPr>
        </p:nvSpPr>
        <p:spPr/>
        <p:txBody>
          <a:bodyPr/>
          <a:lstStyle/>
          <a:p>
            <a:r>
              <a:rPr lang="en-US" dirty="0"/>
              <a:t>School Connectivity</a:t>
            </a:r>
          </a:p>
        </p:txBody>
      </p:sp>
      <p:sp>
        <p:nvSpPr>
          <p:cNvPr id="3" name="Content Placeholder 2">
            <a:extLst>
              <a:ext uri="{FF2B5EF4-FFF2-40B4-BE49-F238E27FC236}">
                <a16:creationId xmlns:a16="http://schemas.microsoft.com/office/drawing/2014/main" id="{DC4D26FB-40D0-81C9-ED85-8791132BE9C7}"/>
              </a:ext>
            </a:extLst>
          </p:cNvPr>
          <p:cNvSpPr>
            <a:spLocks noGrp="1"/>
          </p:cNvSpPr>
          <p:nvPr>
            <p:ph idx="1"/>
          </p:nvPr>
        </p:nvSpPr>
        <p:spPr>
          <a:xfrm>
            <a:off x="677334" y="1377245"/>
            <a:ext cx="8596668" cy="4664118"/>
          </a:xfrm>
        </p:spPr>
        <p:txBody>
          <a:bodyPr>
            <a:normAutofit/>
          </a:bodyPr>
          <a:lstStyle/>
          <a:p>
            <a:r>
              <a:rPr lang="en-US" dirty="0"/>
              <a:t>What pays for your school’s broadband and Wi-Fi?</a:t>
            </a:r>
          </a:p>
          <a:p>
            <a:pPr lvl="1"/>
            <a:r>
              <a:rPr lang="en-US" dirty="0"/>
              <a:t>Answer: E-Rate</a:t>
            </a:r>
          </a:p>
          <a:p>
            <a:pPr lvl="2"/>
            <a:r>
              <a:rPr lang="en-US" dirty="0"/>
              <a:t>Fifth largest federal K-12 program</a:t>
            </a:r>
          </a:p>
          <a:p>
            <a:pPr lvl="2"/>
            <a:r>
              <a:rPr lang="en-US" dirty="0"/>
              <a:t>$3 billion per year</a:t>
            </a:r>
          </a:p>
          <a:p>
            <a:pPr lvl="2"/>
            <a:r>
              <a:rPr lang="en-US" dirty="0"/>
              <a:t>$70 billion since 1998</a:t>
            </a:r>
          </a:p>
          <a:p>
            <a:pPr lvl="2"/>
            <a:r>
              <a:rPr lang="en-US" dirty="0"/>
              <a:t>Provides schools and libraries with discounts on broadband and Wi-Fi </a:t>
            </a:r>
          </a:p>
          <a:p>
            <a:pPr lvl="2"/>
            <a:r>
              <a:rPr lang="en-US" dirty="0"/>
              <a:t>Discounts based on poverty</a:t>
            </a:r>
          </a:p>
          <a:p>
            <a:pPr lvl="2"/>
            <a:r>
              <a:rPr lang="en-US" dirty="0"/>
              <a:t>Range between 20% and 90%</a:t>
            </a:r>
          </a:p>
          <a:p>
            <a:pPr lvl="1"/>
            <a:r>
              <a:rPr lang="en-US" dirty="0"/>
              <a:t>Part of overall Universal Service Fund (USF)</a:t>
            </a:r>
          </a:p>
          <a:p>
            <a:pPr lvl="1"/>
            <a:r>
              <a:rPr lang="en-US" dirty="0"/>
              <a:t>Paid for via phone bills, not appropriations</a:t>
            </a:r>
          </a:p>
        </p:txBody>
      </p:sp>
    </p:spTree>
    <p:extLst>
      <p:ext uri="{BB962C8B-B14F-4D97-AF65-F5344CB8AC3E}">
        <p14:creationId xmlns:p14="http://schemas.microsoft.com/office/powerpoint/2010/main" val="3982422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678</TotalTime>
  <Words>1007</Words>
  <Application>Microsoft Macintosh PowerPoint</Application>
  <PresentationFormat>Widescreen</PresentationFormat>
  <Paragraphs>114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A Conversation about Edtech,Broadband, AI, and Everything In Between</vt:lpstr>
      <vt:lpstr>Cellphones</vt:lpstr>
      <vt:lpstr>Cellphones 2</vt:lpstr>
      <vt:lpstr>Screen Time Limits</vt:lpstr>
      <vt:lpstr>Social Media Platforms</vt:lpstr>
      <vt:lpstr>Social Media Platforms 2</vt:lpstr>
      <vt:lpstr>AI</vt:lpstr>
      <vt:lpstr>AI 2</vt:lpstr>
      <vt:lpstr>School Connectivity</vt:lpstr>
      <vt:lpstr>E-Rate Funding 2021-2025</vt:lpstr>
      <vt:lpstr>E-Rate Rulemaking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Bernstein</dc:creator>
  <cp:lastModifiedBy>Jon Bernstein</cp:lastModifiedBy>
  <cp:revision>18</cp:revision>
  <dcterms:created xsi:type="dcterms:W3CDTF">2026-05-11T16:00:14Z</dcterms:created>
  <dcterms:modified xsi:type="dcterms:W3CDTF">2026-07-20T18:45:35Z</dcterms:modified>
</cp:coreProperties>
</file>