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121793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1E2706-3C95-4859-9B37-20B796D0508F}" v="1" dt="2026-07-21T13:31:02.583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00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rial"/>
      </a:defRPr>
    </a:lvl1pPr>
    <a:lvl2pPr indent="228600" latinLnBrk="0">
      <a:defRPr sz="1200">
        <a:latin typeface="+mn-lt"/>
        <a:ea typeface="+mn-ea"/>
        <a:cs typeface="+mn-cs"/>
        <a:sym typeface="Arial"/>
      </a:defRPr>
    </a:lvl2pPr>
    <a:lvl3pPr indent="457200" latinLnBrk="0">
      <a:defRPr sz="1200">
        <a:latin typeface="+mn-lt"/>
        <a:ea typeface="+mn-ea"/>
        <a:cs typeface="+mn-cs"/>
        <a:sym typeface="Arial"/>
      </a:defRPr>
    </a:lvl3pPr>
    <a:lvl4pPr indent="685800" latinLnBrk="0">
      <a:defRPr sz="1200">
        <a:latin typeface="+mn-lt"/>
        <a:ea typeface="+mn-ea"/>
        <a:cs typeface="+mn-cs"/>
        <a:sym typeface="Arial"/>
      </a:defRPr>
    </a:lvl4pPr>
    <a:lvl5pPr indent="914400" latinLnBrk="0">
      <a:defRPr sz="1200">
        <a:latin typeface="+mn-lt"/>
        <a:ea typeface="+mn-ea"/>
        <a:cs typeface="+mn-cs"/>
        <a:sym typeface="Arial"/>
      </a:defRPr>
    </a:lvl5pPr>
    <a:lvl6pPr indent="1143000" latinLnBrk="0">
      <a:defRPr sz="1200">
        <a:latin typeface="+mn-lt"/>
        <a:ea typeface="+mn-ea"/>
        <a:cs typeface="+mn-cs"/>
        <a:sym typeface="Arial"/>
      </a:defRPr>
    </a:lvl6pPr>
    <a:lvl7pPr indent="1371600" latinLnBrk="0">
      <a:defRPr sz="1200">
        <a:latin typeface="+mn-lt"/>
        <a:ea typeface="+mn-ea"/>
        <a:cs typeface="+mn-cs"/>
        <a:sym typeface="Arial"/>
      </a:defRPr>
    </a:lvl7pPr>
    <a:lvl8pPr indent="1600200" latinLnBrk="0">
      <a:defRPr sz="1200">
        <a:latin typeface="+mn-lt"/>
        <a:ea typeface="+mn-ea"/>
        <a:cs typeface="+mn-cs"/>
        <a:sym typeface="Arial"/>
      </a:defRPr>
    </a:lvl8pPr>
    <a:lvl9pPr indent="1828800" latinLnBrk="0"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08965" y="92074"/>
            <a:ext cx="1096137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8965" y="1600200"/>
            <a:ext cx="1096137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86661" y="6172200"/>
            <a:ext cx="2841838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0"/>
          <p:cNvSpPr txBox="1"/>
          <p:nvPr/>
        </p:nvSpPr>
        <p:spPr>
          <a:xfrm>
            <a:off x="603504" y="521208"/>
            <a:ext cx="274320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 b="1">
                <a:solidFill>
                  <a:srgbClr val="3E5D85"/>
                </a:solidFill>
              </a:defRPr>
            </a:lvl1pPr>
          </a:lstStyle>
          <a:p>
            <a:r>
              <a:t>AFSA WORKSHOP</a:t>
            </a:r>
          </a:p>
        </p:txBody>
      </p:sp>
      <p:sp>
        <p:nvSpPr>
          <p:cNvPr id="21" name="Text 1"/>
          <p:cNvSpPr txBox="1"/>
          <p:nvPr/>
        </p:nvSpPr>
        <p:spPr>
          <a:xfrm>
            <a:off x="603504" y="1709927"/>
            <a:ext cx="4572001" cy="594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3800" b="1">
                <a:solidFill>
                  <a:srgbClr val="20242A"/>
                </a:solidFill>
              </a:defRPr>
            </a:lvl1pPr>
          </a:lstStyle>
          <a:p>
            <a:r>
              <a:t>The Rollout:</a:t>
            </a:r>
          </a:p>
        </p:txBody>
      </p:sp>
      <p:sp>
        <p:nvSpPr>
          <p:cNvPr id="22" name="Text 2"/>
          <p:cNvSpPr txBox="1"/>
          <p:nvPr/>
        </p:nvSpPr>
        <p:spPr>
          <a:xfrm>
            <a:off x="603504" y="2359151"/>
            <a:ext cx="8046719" cy="4754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 sz="3200" b="1">
                <a:solidFill>
                  <a:srgbClr val="20242A"/>
                </a:solidFill>
              </a:defRPr>
            </a:lvl1pPr>
          </a:lstStyle>
          <a:p>
            <a:r>
              <a:t>Building Power Through Story</a:t>
            </a:r>
          </a:p>
        </p:txBody>
      </p:sp>
      <p:sp>
        <p:nvSpPr>
          <p:cNvPr id="23" name="Shape 3"/>
          <p:cNvSpPr/>
          <p:nvPr/>
        </p:nvSpPr>
        <p:spPr>
          <a:xfrm>
            <a:off x="603503" y="3145535"/>
            <a:ext cx="11018522" cy="1"/>
          </a:xfrm>
          <a:prstGeom prst="line">
            <a:avLst/>
          </a:prstGeom>
          <a:ln w="22860">
            <a:solidFill>
              <a:srgbClr val="3E5D85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" name="Text 4"/>
          <p:cNvSpPr txBox="1"/>
          <p:nvPr/>
        </p:nvSpPr>
        <p:spPr>
          <a:xfrm>
            <a:off x="603504" y="3547871"/>
            <a:ext cx="4754880" cy="274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defTabSz="685800">
              <a:defRPr sz="1275" b="1">
                <a:solidFill>
                  <a:srgbClr val="68737F"/>
                </a:solidFill>
              </a:defRPr>
            </a:lvl1pPr>
          </a:lstStyle>
          <a:p>
            <a:r>
              <a:t>How to Create Leverage Before, During, and After Bargaining</a:t>
            </a:r>
          </a:p>
        </p:txBody>
      </p:sp>
      <p:sp>
        <p:nvSpPr>
          <p:cNvPr id="25" name="Shape 5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MICRO-STORIES</a:t>
            </a:r>
          </a:p>
        </p:txBody>
      </p:sp>
      <p:sp>
        <p:nvSpPr>
          <p:cNvPr id="235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Story and Evidence</a:t>
            </a:r>
          </a:p>
        </p:txBody>
      </p:sp>
      <p:sp>
        <p:nvSpPr>
          <p:cNvPr id="236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7" name="Shape 3"/>
          <p:cNvSpPr/>
          <p:nvPr/>
        </p:nvSpPr>
        <p:spPr>
          <a:xfrm>
            <a:off x="758951" y="1984248"/>
            <a:ext cx="5166361" cy="2057401"/>
          </a:xfrm>
          <a:prstGeom prst="roundRect">
            <a:avLst>
              <a:gd name="adj" fmla="val 222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8" name="Text 4"/>
          <p:cNvSpPr txBox="1"/>
          <p:nvPr/>
        </p:nvSpPr>
        <p:spPr>
          <a:xfrm>
            <a:off x="896111" y="2212848"/>
            <a:ext cx="4892042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300" b="1">
                <a:solidFill>
                  <a:srgbClr val="192A43"/>
                </a:solidFill>
              </a:defRPr>
            </a:lvl1pPr>
          </a:lstStyle>
          <a:p>
            <a:r>
              <a:t>STORY</a:t>
            </a:r>
          </a:p>
        </p:txBody>
      </p:sp>
      <p:sp>
        <p:nvSpPr>
          <p:cNvPr id="239" name="Text 5"/>
          <p:cNvSpPr txBox="1"/>
          <p:nvPr/>
        </p:nvSpPr>
        <p:spPr>
          <a:xfrm>
            <a:off x="923544" y="3227832"/>
            <a:ext cx="4837177" cy="676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Makes the stakes human</a:t>
            </a:r>
          </a:p>
        </p:txBody>
      </p:sp>
      <p:sp>
        <p:nvSpPr>
          <p:cNvPr id="240" name="Shape 6"/>
          <p:cNvSpPr/>
          <p:nvPr/>
        </p:nvSpPr>
        <p:spPr>
          <a:xfrm>
            <a:off x="5934455" y="3008376"/>
            <a:ext cx="22860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1" name="Shape 7"/>
          <p:cNvSpPr/>
          <p:nvPr/>
        </p:nvSpPr>
        <p:spPr>
          <a:xfrm>
            <a:off x="6172200" y="1984248"/>
            <a:ext cx="5166360" cy="2057401"/>
          </a:xfrm>
          <a:prstGeom prst="roundRect">
            <a:avLst>
              <a:gd name="adj" fmla="val 222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2" name="Text 8"/>
          <p:cNvSpPr txBox="1"/>
          <p:nvPr/>
        </p:nvSpPr>
        <p:spPr>
          <a:xfrm>
            <a:off x="6309359" y="2212848"/>
            <a:ext cx="489204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300" b="1">
                <a:solidFill>
                  <a:srgbClr val="192A43"/>
                </a:solidFill>
              </a:defRPr>
            </a:lvl1pPr>
          </a:lstStyle>
          <a:p>
            <a:r>
              <a:t>EVIDENCE</a:t>
            </a:r>
          </a:p>
        </p:txBody>
      </p:sp>
      <p:sp>
        <p:nvSpPr>
          <p:cNvPr id="243" name="Text 9"/>
          <p:cNvSpPr txBox="1"/>
          <p:nvPr/>
        </p:nvSpPr>
        <p:spPr>
          <a:xfrm>
            <a:off x="6336791" y="3227832"/>
            <a:ext cx="4837177" cy="676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Shows the pattern is real</a:t>
            </a:r>
          </a:p>
        </p:txBody>
      </p:sp>
      <p:sp>
        <p:nvSpPr>
          <p:cNvPr id="244" name="Text 10"/>
          <p:cNvSpPr txBox="1"/>
          <p:nvPr/>
        </p:nvSpPr>
        <p:spPr>
          <a:xfrm>
            <a:off x="2839212" y="4453128"/>
            <a:ext cx="1005840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200" b="1">
                <a:solidFill>
                  <a:srgbClr val="3E5D85"/>
                </a:solidFill>
              </a:defRPr>
            </a:lvl1pPr>
          </a:lstStyle>
          <a:p>
            <a:r>
              <a:t>Attention</a:t>
            </a:r>
          </a:p>
        </p:txBody>
      </p:sp>
      <p:sp>
        <p:nvSpPr>
          <p:cNvPr id="245" name="Text 12"/>
          <p:cNvSpPr txBox="1"/>
          <p:nvPr/>
        </p:nvSpPr>
        <p:spPr>
          <a:xfrm>
            <a:off x="7997952" y="4453128"/>
            <a:ext cx="274320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200" b="1">
                <a:solidFill>
                  <a:srgbClr val="3E5D85"/>
                </a:solidFill>
              </a:defRPr>
            </a:lvl1pPr>
          </a:lstStyle>
          <a:p>
            <a:r>
              <a:t>Credibility + Support</a:t>
            </a:r>
          </a:p>
        </p:txBody>
      </p:sp>
      <p:sp>
        <p:nvSpPr>
          <p:cNvPr id="246" name="Shape 13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MICRO-STORIES</a:t>
            </a:r>
          </a:p>
        </p:txBody>
      </p:sp>
      <p:sp>
        <p:nvSpPr>
          <p:cNvPr id="249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Every Audience Is Asking a Different Question</a:t>
            </a:r>
          </a:p>
        </p:txBody>
      </p:sp>
      <p:sp>
        <p:nvSpPr>
          <p:cNvPr id="250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1" name="Shape 3"/>
          <p:cNvSpPr/>
          <p:nvPr/>
        </p:nvSpPr>
        <p:spPr>
          <a:xfrm>
            <a:off x="804672" y="2194560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2" name="Text 4"/>
          <p:cNvSpPr txBox="1"/>
          <p:nvPr/>
        </p:nvSpPr>
        <p:spPr>
          <a:xfrm>
            <a:off x="1307591" y="2112264"/>
            <a:ext cx="7269482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Members: What does this mean for us?</a:t>
            </a:r>
          </a:p>
        </p:txBody>
      </p:sp>
      <p:sp>
        <p:nvSpPr>
          <p:cNvPr id="253" name="Shape 5"/>
          <p:cNvSpPr/>
          <p:nvPr/>
        </p:nvSpPr>
        <p:spPr>
          <a:xfrm>
            <a:off x="804672" y="2962655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4" name="Text 6"/>
          <p:cNvSpPr txBox="1"/>
          <p:nvPr/>
        </p:nvSpPr>
        <p:spPr>
          <a:xfrm>
            <a:off x="1307591" y="2880360"/>
            <a:ext cx="7269482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Public: Why does this matter beyond the table?</a:t>
            </a:r>
          </a:p>
        </p:txBody>
      </p:sp>
      <p:sp>
        <p:nvSpPr>
          <p:cNvPr id="255" name="Shape 7"/>
          <p:cNvSpPr/>
          <p:nvPr/>
        </p:nvSpPr>
        <p:spPr>
          <a:xfrm>
            <a:off x="804672" y="3703320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6" name="Text 8"/>
          <p:cNvSpPr txBox="1"/>
          <p:nvPr/>
        </p:nvSpPr>
        <p:spPr>
          <a:xfrm>
            <a:off x="1307591" y="3621023"/>
            <a:ext cx="7269482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Press: What is new, provable, and consequential?</a:t>
            </a:r>
          </a:p>
        </p:txBody>
      </p:sp>
      <p:sp>
        <p:nvSpPr>
          <p:cNvPr id="257" name="Shape 9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MACRO-STORY</a:t>
            </a:r>
          </a:p>
        </p:txBody>
      </p:sp>
      <p:sp>
        <p:nvSpPr>
          <p:cNvPr id="260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The Contract Timeline Already Has an Arc</a:t>
            </a:r>
          </a:p>
        </p:txBody>
      </p:sp>
      <p:sp>
        <p:nvSpPr>
          <p:cNvPr id="261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2" name="Shape 3"/>
          <p:cNvSpPr/>
          <p:nvPr/>
        </p:nvSpPr>
        <p:spPr>
          <a:xfrm>
            <a:off x="722376" y="1874520"/>
            <a:ext cx="1920240" cy="2057401"/>
          </a:xfrm>
          <a:prstGeom prst="roundRect">
            <a:avLst>
              <a:gd name="adj" fmla="val 2381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3" name="Text 4"/>
          <p:cNvSpPr txBox="1"/>
          <p:nvPr/>
        </p:nvSpPr>
        <p:spPr>
          <a:xfrm>
            <a:off x="859536" y="2203704"/>
            <a:ext cx="164592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300" b="1">
                <a:solidFill>
                  <a:srgbClr val="192A43"/>
                </a:solidFill>
              </a:defRPr>
            </a:lvl1pPr>
          </a:lstStyle>
          <a:p>
            <a:r>
              <a:t>KNOWN WORLD</a:t>
            </a:r>
          </a:p>
        </p:txBody>
      </p:sp>
      <p:sp>
        <p:nvSpPr>
          <p:cNvPr id="264" name="Text 5"/>
          <p:cNvSpPr txBox="1"/>
          <p:nvPr/>
        </p:nvSpPr>
        <p:spPr>
          <a:xfrm>
            <a:off x="886967" y="2624327"/>
            <a:ext cx="1591057" cy="11704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Current Contract</a:t>
            </a:r>
          </a:p>
        </p:txBody>
      </p:sp>
      <p:sp>
        <p:nvSpPr>
          <p:cNvPr id="265" name="Shape 6"/>
          <p:cNvSpPr/>
          <p:nvPr/>
        </p:nvSpPr>
        <p:spPr>
          <a:xfrm>
            <a:off x="2651760" y="2834639"/>
            <a:ext cx="219457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6" name="Shape 7"/>
          <p:cNvSpPr/>
          <p:nvPr/>
        </p:nvSpPr>
        <p:spPr>
          <a:xfrm>
            <a:off x="2862072" y="1874520"/>
            <a:ext cx="1920240" cy="2057401"/>
          </a:xfrm>
          <a:prstGeom prst="roundRect">
            <a:avLst>
              <a:gd name="adj" fmla="val 2381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7" name="Text 8"/>
          <p:cNvSpPr txBox="1"/>
          <p:nvPr/>
        </p:nvSpPr>
        <p:spPr>
          <a:xfrm>
            <a:off x="2999232" y="2203704"/>
            <a:ext cx="164592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300" b="1">
                <a:solidFill>
                  <a:srgbClr val="192A43"/>
                </a:solidFill>
              </a:defRPr>
            </a:lvl1pPr>
          </a:lstStyle>
          <a:p>
            <a:r>
              <a:t>CALL</a:t>
            </a:r>
          </a:p>
        </p:txBody>
      </p:sp>
      <p:sp>
        <p:nvSpPr>
          <p:cNvPr id="268" name="Text 9"/>
          <p:cNvSpPr txBox="1"/>
          <p:nvPr/>
        </p:nvSpPr>
        <p:spPr>
          <a:xfrm>
            <a:off x="3026664" y="2624327"/>
            <a:ext cx="1591057" cy="11704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Why Act Now</a:t>
            </a:r>
          </a:p>
        </p:txBody>
      </p:sp>
      <p:sp>
        <p:nvSpPr>
          <p:cNvPr id="269" name="Shape 10"/>
          <p:cNvSpPr/>
          <p:nvPr/>
        </p:nvSpPr>
        <p:spPr>
          <a:xfrm>
            <a:off x="4791455" y="2834639"/>
            <a:ext cx="219457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0" name="Shape 11"/>
          <p:cNvSpPr/>
          <p:nvPr/>
        </p:nvSpPr>
        <p:spPr>
          <a:xfrm>
            <a:off x="5010911" y="1874520"/>
            <a:ext cx="1920241" cy="2057401"/>
          </a:xfrm>
          <a:prstGeom prst="roundRect">
            <a:avLst>
              <a:gd name="adj" fmla="val 2381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1" name="Text 12"/>
          <p:cNvSpPr txBox="1"/>
          <p:nvPr/>
        </p:nvSpPr>
        <p:spPr>
          <a:xfrm>
            <a:off x="5148071" y="2203704"/>
            <a:ext cx="164592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300" b="1">
                <a:solidFill>
                  <a:srgbClr val="192A43"/>
                </a:solidFill>
              </a:defRPr>
            </a:lvl1pPr>
          </a:lstStyle>
          <a:p>
            <a:r>
              <a:t>TESTS</a:t>
            </a:r>
          </a:p>
        </p:txBody>
      </p:sp>
      <p:sp>
        <p:nvSpPr>
          <p:cNvPr id="272" name="Text 13"/>
          <p:cNvSpPr txBox="1"/>
          <p:nvPr/>
        </p:nvSpPr>
        <p:spPr>
          <a:xfrm>
            <a:off x="5175503" y="2624327"/>
            <a:ext cx="1591057" cy="11704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ctr">
              <a:defRPr sz="1000">
                <a:solidFill>
                  <a:srgbClr val="68737F"/>
                </a:solidFill>
              </a:defRPr>
            </a:pPr>
            <a:r>
              <a:t>Bargaining +</a:t>
            </a:r>
          </a:p>
          <a:p>
            <a:pPr algn="ctr">
              <a:defRPr sz="1000">
                <a:solidFill>
                  <a:srgbClr val="68737F"/>
                </a:solidFill>
              </a:defRPr>
            </a:pPr>
            <a:r>
              <a:t>Organizing</a:t>
            </a:r>
          </a:p>
        </p:txBody>
      </p:sp>
      <p:sp>
        <p:nvSpPr>
          <p:cNvPr id="273" name="Shape 14"/>
          <p:cNvSpPr/>
          <p:nvPr/>
        </p:nvSpPr>
        <p:spPr>
          <a:xfrm>
            <a:off x="6940295" y="2834639"/>
            <a:ext cx="219457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4" name="Shape 15"/>
          <p:cNvSpPr/>
          <p:nvPr/>
        </p:nvSpPr>
        <p:spPr>
          <a:xfrm>
            <a:off x="7150607" y="1874520"/>
            <a:ext cx="1920241" cy="2057401"/>
          </a:xfrm>
          <a:prstGeom prst="roundRect">
            <a:avLst>
              <a:gd name="adj" fmla="val 2381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5" name="Text 16"/>
          <p:cNvSpPr txBox="1"/>
          <p:nvPr/>
        </p:nvSpPr>
        <p:spPr>
          <a:xfrm>
            <a:off x="7287768" y="2203704"/>
            <a:ext cx="164592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300" b="1">
                <a:solidFill>
                  <a:srgbClr val="192A43"/>
                </a:solidFill>
              </a:defRPr>
            </a:lvl1pPr>
          </a:lstStyle>
          <a:p>
            <a:r>
              <a:t>CHOICE</a:t>
            </a:r>
          </a:p>
        </p:txBody>
      </p:sp>
      <p:sp>
        <p:nvSpPr>
          <p:cNvPr id="276" name="Text 17"/>
          <p:cNvSpPr txBox="1"/>
          <p:nvPr/>
        </p:nvSpPr>
        <p:spPr>
          <a:xfrm>
            <a:off x="7315200" y="2624327"/>
            <a:ext cx="1591056" cy="11704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Impasse or Agreement</a:t>
            </a:r>
          </a:p>
        </p:txBody>
      </p:sp>
      <p:sp>
        <p:nvSpPr>
          <p:cNvPr id="277" name="Shape 18"/>
          <p:cNvSpPr/>
          <p:nvPr/>
        </p:nvSpPr>
        <p:spPr>
          <a:xfrm>
            <a:off x="9079992" y="2834639"/>
            <a:ext cx="219457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Shape 19"/>
          <p:cNvSpPr/>
          <p:nvPr/>
        </p:nvSpPr>
        <p:spPr>
          <a:xfrm>
            <a:off x="9299447" y="1874520"/>
            <a:ext cx="1920241" cy="2057401"/>
          </a:xfrm>
          <a:prstGeom prst="roundRect">
            <a:avLst>
              <a:gd name="adj" fmla="val 2381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9" name="Text 20"/>
          <p:cNvSpPr txBox="1"/>
          <p:nvPr/>
        </p:nvSpPr>
        <p:spPr>
          <a:xfrm>
            <a:off x="9436607" y="2203704"/>
            <a:ext cx="164592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300" b="1">
                <a:solidFill>
                  <a:srgbClr val="192A43"/>
                </a:solidFill>
              </a:defRPr>
            </a:lvl1pPr>
          </a:lstStyle>
          <a:p>
            <a:r>
              <a:t>NEW WORLD</a:t>
            </a:r>
          </a:p>
        </p:txBody>
      </p:sp>
      <p:sp>
        <p:nvSpPr>
          <p:cNvPr id="280" name="Text 21"/>
          <p:cNvSpPr txBox="1"/>
          <p:nvPr/>
        </p:nvSpPr>
        <p:spPr>
          <a:xfrm>
            <a:off x="9464040" y="2624327"/>
            <a:ext cx="1591057" cy="11704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Vote + Implementation</a:t>
            </a:r>
          </a:p>
        </p:txBody>
      </p:sp>
      <p:sp>
        <p:nvSpPr>
          <p:cNvPr id="281" name="Shape 22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2" name="Text 24"/>
          <p:cNvSpPr txBox="1"/>
          <p:nvPr/>
        </p:nvSpPr>
        <p:spPr>
          <a:xfrm>
            <a:off x="3007360" y="6035039"/>
            <a:ext cx="9372601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r>
              <a:t>The labor workflow and the story workflow can sit on top of one another.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5"/>
          <p:cNvSpPr/>
          <p:nvPr/>
        </p:nvSpPr>
        <p:spPr>
          <a:xfrm>
            <a:off x="6362826" y="1821052"/>
            <a:ext cx="5166361" cy="2706625"/>
          </a:xfrm>
          <a:prstGeom prst="roundRect">
            <a:avLst>
              <a:gd name="adj" fmla="val 1689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5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/>
          <a:p>
            <a:pPr defTabSz="822959">
              <a:defRPr sz="1260" b="1" spc="269">
                <a:solidFill>
                  <a:srgbClr val="8A6719"/>
                </a:solidFill>
              </a:defRPr>
            </a:pPr>
            <a:r>
              <a:rPr>
                <a:solidFill>
                  <a:srgbClr val="3E5D85"/>
                </a:solidFill>
              </a:rPr>
              <a:t>BEFORE</a:t>
            </a:r>
            <a:r>
              <a:t> </a:t>
            </a:r>
            <a:r>
              <a:rPr>
                <a:solidFill>
                  <a:srgbClr val="3E5D85"/>
                </a:solidFill>
              </a:rPr>
              <a:t>BARGAINING</a:t>
            </a:r>
          </a:p>
        </p:txBody>
      </p:sp>
      <p:sp>
        <p:nvSpPr>
          <p:cNvPr id="286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Build the Story Bank + Public-Good Bridge</a:t>
            </a:r>
          </a:p>
        </p:txBody>
      </p:sp>
      <p:sp>
        <p:nvSpPr>
          <p:cNvPr id="287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8" name="Shape 3"/>
          <p:cNvSpPr/>
          <p:nvPr/>
        </p:nvSpPr>
        <p:spPr>
          <a:xfrm>
            <a:off x="10268711" y="246888"/>
            <a:ext cx="1353313" cy="320041"/>
          </a:xfrm>
          <a:prstGeom prst="roundRect">
            <a:avLst>
              <a:gd name="adj" fmla="val 17143"/>
            </a:avLst>
          </a:prstGeom>
          <a:solidFill>
            <a:srgbClr val="FFF7E4"/>
          </a:solidFill>
          <a:ln w="12700">
            <a:solidFill>
              <a:srgbClr val="D3B46E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9" name="Text 4"/>
          <p:cNvSpPr txBox="1"/>
          <p:nvPr/>
        </p:nvSpPr>
        <p:spPr>
          <a:xfrm>
            <a:off x="10405871" y="347472"/>
            <a:ext cx="1078993" cy="109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/>
          </a:bodyPr>
          <a:lstStyle>
            <a:lvl1pPr algn="ctr" defTabSz="896111">
              <a:defRPr sz="686" b="1" spc="196">
                <a:solidFill>
                  <a:srgbClr val="8A6719"/>
                </a:solidFill>
              </a:defRPr>
            </a:lvl1pPr>
          </a:lstStyle>
          <a:p>
            <a:r>
              <a:t>QUICK EXERCISE</a:t>
            </a:r>
          </a:p>
        </p:txBody>
      </p:sp>
      <p:sp>
        <p:nvSpPr>
          <p:cNvPr id="290" name="Shape 5"/>
          <p:cNvSpPr/>
          <p:nvPr/>
        </p:nvSpPr>
        <p:spPr>
          <a:xfrm>
            <a:off x="758951" y="1847088"/>
            <a:ext cx="5166361" cy="2706624"/>
          </a:xfrm>
          <a:prstGeom prst="roundRect">
            <a:avLst>
              <a:gd name="adj" fmla="val 1689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1" name="Shape 6"/>
          <p:cNvSpPr/>
          <p:nvPr/>
        </p:nvSpPr>
        <p:spPr>
          <a:xfrm>
            <a:off x="758951" y="1847088"/>
            <a:ext cx="64009" cy="2706625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2" name="Text 7"/>
          <p:cNvSpPr txBox="1"/>
          <p:nvPr/>
        </p:nvSpPr>
        <p:spPr>
          <a:xfrm>
            <a:off x="1078991" y="2103120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BUILD THE STORY BANK</a:t>
            </a:r>
          </a:p>
        </p:txBody>
      </p:sp>
      <p:sp>
        <p:nvSpPr>
          <p:cNvPr id="293" name="Text 8"/>
          <p:cNvSpPr txBox="1"/>
          <p:nvPr/>
        </p:nvSpPr>
        <p:spPr>
          <a:xfrm>
            <a:off x="1106424" y="2514600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Verified experiences</a:t>
            </a:r>
          </a:p>
        </p:txBody>
      </p:sp>
      <p:sp>
        <p:nvSpPr>
          <p:cNvPr id="294" name="Text 9"/>
          <p:cNvSpPr txBox="1"/>
          <p:nvPr/>
        </p:nvSpPr>
        <p:spPr>
          <a:xfrm>
            <a:off x="1106424" y="3172967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Evidence and visuals</a:t>
            </a:r>
          </a:p>
        </p:txBody>
      </p:sp>
      <p:sp>
        <p:nvSpPr>
          <p:cNvPr id="295" name="Text 10"/>
          <p:cNvSpPr txBox="1"/>
          <p:nvPr/>
        </p:nvSpPr>
        <p:spPr>
          <a:xfrm>
            <a:off x="1106424" y="3831335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Consent and spokespeople</a:t>
            </a:r>
          </a:p>
        </p:txBody>
      </p:sp>
      <p:sp>
        <p:nvSpPr>
          <p:cNvPr id="296" name="Text 14"/>
          <p:cNvSpPr txBox="1"/>
          <p:nvPr/>
        </p:nvSpPr>
        <p:spPr>
          <a:xfrm>
            <a:off x="7040880" y="2496311"/>
            <a:ext cx="333756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Because ___</a:t>
            </a:r>
          </a:p>
        </p:txBody>
      </p:sp>
      <p:sp>
        <p:nvSpPr>
          <p:cNvPr id="297" name="Text 16"/>
          <p:cNvSpPr txBox="1"/>
          <p:nvPr/>
        </p:nvSpPr>
        <p:spPr>
          <a:xfrm>
            <a:off x="7040880" y="3150108"/>
            <a:ext cx="333756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Our members need ___</a:t>
            </a:r>
          </a:p>
        </p:txBody>
      </p:sp>
      <p:sp>
        <p:nvSpPr>
          <p:cNvPr id="298" name="Text 18"/>
          <p:cNvSpPr txBox="1"/>
          <p:nvPr/>
        </p:nvSpPr>
        <p:spPr>
          <a:xfrm>
            <a:off x="7040880" y="3803904"/>
            <a:ext cx="333756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So that ___</a:t>
            </a:r>
          </a:p>
        </p:txBody>
      </p:sp>
      <p:sp>
        <p:nvSpPr>
          <p:cNvPr id="299" name="Shape 20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0" name="Text 22"/>
          <p:cNvSpPr txBox="1"/>
          <p:nvPr/>
        </p:nvSpPr>
        <p:spPr>
          <a:xfrm>
            <a:off x="3159760" y="6039611"/>
            <a:ext cx="9372601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200" b="1">
                <a:solidFill>
                  <a:srgbClr val="FFFFFF"/>
                </a:solidFill>
              </a:defRPr>
            </a:lvl1pPr>
          </a:lstStyle>
          <a:p>
            <a:r>
              <a:t>Connect working conditions to service quality, stability and community impact.</a:t>
            </a:r>
          </a:p>
        </p:txBody>
      </p:sp>
      <p:sp>
        <p:nvSpPr>
          <p:cNvPr id="301" name="Text 7"/>
          <p:cNvSpPr txBox="1"/>
          <p:nvPr/>
        </p:nvSpPr>
        <p:spPr>
          <a:xfrm>
            <a:off x="6682866" y="2103120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BRIDGE TO THE PUBLIC GOOD</a:t>
            </a:r>
          </a:p>
        </p:txBody>
      </p:sp>
      <p:sp>
        <p:nvSpPr>
          <p:cNvPr id="302" name="Shape 6"/>
          <p:cNvSpPr/>
          <p:nvPr/>
        </p:nvSpPr>
        <p:spPr>
          <a:xfrm>
            <a:off x="6362826" y="1847088"/>
            <a:ext cx="64009" cy="2706625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BEFORE BARGAINING</a:t>
            </a:r>
          </a:p>
        </p:txBody>
      </p:sp>
      <p:sp>
        <p:nvSpPr>
          <p:cNvPr id="305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Build the Rollout Before The Table</a:t>
            </a:r>
          </a:p>
        </p:txBody>
      </p:sp>
      <p:sp>
        <p:nvSpPr>
          <p:cNvPr id="306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7" name="Shape 3"/>
          <p:cNvSpPr/>
          <p:nvPr/>
        </p:nvSpPr>
        <p:spPr>
          <a:xfrm>
            <a:off x="758951" y="1883664"/>
            <a:ext cx="3383281" cy="1234441"/>
          </a:xfrm>
          <a:prstGeom prst="roundRect">
            <a:avLst>
              <a:gd name="adj" fmla="val 3704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8" name="Text 4"/>
          <p:cNvSpPr txBox="1"/>
          <p:nvPr/>
        </p:nvSpPr>
        <p:spPr>
          <a:xfrm>
            <a:off x="896111" y="2121407"/>
            <a:ext cx="3108962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AUDIENCE + OBJECTIVE</a:t>
            </a:r>
          </a:p>
        </p:txBody>
      </p:sp>
      <p:sp>
        <p:nvSpPr>
          <p:cNvPr id="309" name="Text 5"/>
          <p:cNvSpPr txBox="1"/>
          <p:nvPr/>
        </p:nvSpPr>
        <p:spPr>
          <a:xfrm>
            <a:off x="923543" y="2606039"/>
            <a:ext cx="3054098" cy="3749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Who needs what outcome</a:t>
            </a:r>
          </a:p>
        </p:txBody>
      </p:sp>
      <p:sp>
        <p:nvSpPr>
          <p:cNvPr id="310" name="Shape 6"/>
          <p:cNvSpPr/>
          <p:nvPr/>
        </p:nvSpPr>
        <p:spPr>
          <a:xfrm>
            <a:off x="4352544" y="1883664"/>
            <a:ext cx="3383280" cy="1234441"/>
          </a:xfrm>
          <a:prstGeom prst="roundRect">
            <a:avLst>
              <a:gd name="adj" fmla="val 3704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1" name="Text 7"/>
          <p:cNvSpPr txBox="1"/>
          <p:nvPr/>
        </p:nvSpPr>
        <p:spPr>
          <a:xfrm>
            <a:off x="4489703" y="2121407"/>
            <a:ext cx="310896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CHANNEL + CADENCE</a:t>
            </a:r>
          </a:p>
        </p:txBody>
      </p:sp>
      <p:sp>
        <p:nvSpPr>
          <p:cNvPr id="312" name="Text 8"/>
          <p:cNvSpPr txBox="1"/>
          <p:nvPr/>
        </p:nvSpPr>
        <p:spPr>
          <a:xfrm>
            <a:off x="4517135" y="2606039"/>
            <a:ext cx="3054098" cy="3749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Where and how often</a:t>
            </a:r>
          </a:p>
        </p:txBody>
      </p:sp>
      <p:sp>
        <p:nvSpPr>
          <p:cNvPr id="313" name="Shape 9"/>
          <p:cNvSpPr/>
          <p:nvPr/>
        </p:nvSpPr>
        <p:spPr>
          <a:xfrm>
            <a:off x="7946135" y="1883664"/>
            <a:ext cx="3383281" cy="1234441"/>
          </a:xfrm>
          <a:prstGeom prst="roundRect">
            <a:avLst>
              <a:gd name="adj" fmla="val 3704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4" name="Text 10"/>
          <p:cNvSpPr txBox="1"/>
          <p:nvPr/>
        </p:nvSpPr>
        <p:spPr>
          <a:xfrm>
            <a:off x="8083295" y="2121407"/>
            <a:ext cx="310896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OWNER + APPROVAL</a:t>
            </a:r>
          </a:p>
        </p:txBody>
      </p:sp>
      <p:sp>
        <p:nvSpPr>
          <p:cNvPr id="315" name="Text 11"/>
          <p:cNvSpPr txBox="1"/>
          <p:nvPr/>
        </p:nvSpPr>
        <p:spPr>
          <a:xfrm>
            <a:off x="8110728" y="2606039"/>
            <a:ext cx="3054097" cy="3749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Who drafts and clears</a:t>
            </a:r>
          </a:p>
        </p:txBody>
      </p:sp>
      <p:sp>
        <p:nvSpPr>
          <p:cNvPr id="316" name="Text 12"/>
          <p:cNvSpPr txBox="1"/>
          <p:nvPr/>
        </p:nvSpPr>
        <p:spPr>
          <a:xfrm>
            <a:off x="850391" y="3538728"/>
            <a:ext cx="3840481" cy="14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92500" lnSpcReduction="20000"/>
          </a:bodyPr>
          <a:lstStyle>
            <a:lvl1pPr defTabSz="877823">
              <a:defRPr sz="1152" b="1" spc="288">
                <a:solidFill>
                  <a:srgbClr val="3E5D85"/>
                </a:solidFill>
              </a:defRPr>
            </a:lvl1pPr>
          </a:lstStyle>
          <a:p>
            <a:r>
              <a:t>CADENCE CREATES TRUST</a:t>
            </a:r>
          </a:p>
        </p:txBody>
      </p:sp>
      <p:sp>
        <p:nvSpPr>
          <p:cNvPr id="317" name="Shape 13"/>
          <p:cNvSpPr/>
          <p:nvPr/>
        </p:nvSpPr>
        <p:spPr>
          <a:xfrm>
            <a:off x="758951" y="3730752"/>
            <a:ext cx="3383281" cy="841249"/>
          </a:xfrm>
          <a:prstGeom prst="roundRect">
            <a:avLst>
              <a:gd name="adj" fmla="val 5435"/>
            </a:avLst>
          </a:prstGeom>
          <a:solidFill>
            <a:srgbClr val="E9EFF6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8" name="Text 14"/>
          <p:cNvSpPr txBox="1"/>
          <p:nvPr/>
        </p:nvSpPr>
        <p:spPr>
          <a:xfrm>
            <a:off x="896111" y="3941064"/>
            <a:ext cx="3108962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92A43"/>
                </a:solidFill>
              </a:defRPr>
            </a:lvl1pPr>
          </a:lstStyle>
          <a:p>
            <a:r>
              <a:t>WHEN</a:t>
            </a:r>
          </a:p>
        </p:txBody>
      </p:sp>
      <p:sp>
        <p:nvSpPr>
          <p:cNvPr id="319" name="Text 15"/>
          <p:cNvSpPr txBox="1"/>
          <p:nvPr/>
        </p:nvSpPr>
        <p:spPr>
          <a:xfrm>
            <a:off x="923543" y="4233671"/>
            <a:ext cx="3054098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800">
                <a:solidFill>
                  <a:srgbClr val="68737F"/>
                </a:solidFill>
              </a:defRPr>
            </a:lvl1pPr>
          </a:lstStyle>
          <a:p>
            <a:r>
              <a:t>updates will arrive</a:t>
            </a:r>
          </a:p>
        </p:txBody>
      </p:sp>
      <p:sp>
        <p:nvSpPr>
          <p:cNvPr id="320" name="Shape 16"/>
          <p:cNvSpPr/>
          <p:nvPr/>
        </p:nvSpPr>
        <p:spPr>
          <a:xfrm>
            <a:off x="4352544" y="3730752"/>
            <a:ext cx="3383280" cy="841249"/>
          </a:xfrm>
          <a:prstGeom prst="roundRect">
            <a:avLst>
              <a:gd name="adj" fmla="val 5435"/>
            </a:avLst>
          </a:prstGeom>
          <a:solidFill>
            <a:srgbClr val="E9EFF6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1" name="Text 17"/>
          <p:cNvSpPr txBox="1"/>
          <p:nvPr/>
        </p:nvSpPr>
        <p:spPr>
          <a:xfrm>
            <a:off x="4489703" y="3941064"/>
            <a:ext cx="310896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92A43"/>
                </a:solidFill>
              </a:defRPr>
            </a:lvl1pPr>
          </a:lstStyle>
          <a:p>
            <a:r>
              <a:t>WHERE</a:t>
            </a:r>
          </a:p>
        </p:txBody>
      </p:sp>
      <p:sp>
        <p:nvSpPr>
          <p:cNvPr id="322" name="Text 18"/>
          <p:cNvSpPr txBox="1"/>
          <p:nvPr/>
        </p:nvSpPr>
        <p:spPr>
          <a:xfrm>
            <a:off x="4517135" y="4233671"/>
            <a:ext cx="3054098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800">
                <a:solidFill>
                  <a:srgbClr val="68737F"/>
                </a:solidFill>
              </a:defRPr>
            </a:lvl1pPr>
          </a:lstStyle>
          <a:p>
            <a:r>
              <a:t>their questions go</a:t>
            </a:r>
          </a:p>
        </p:txBody>
      </p:sp>
      <p:sp>
        <p:nvSpPr>
          <p:cNvPr id="323" name="Shape 19"/>
          <p:cNvSpPr/>
          <p:nvPr/>
        </p:nvSpPr>
        <p:spPr>
          <a:xfrm>
            <a:off x="7946135" y="3730752"/>
            <a:ext cx="3383281" cy="841249"/>
          </a:xfrm>
          <a:prstGeom prst="roundRect">
            <a:avLst>
              <a:gd name="adj" fmla="val 5435"/>
            </a:avLst>
          </a:prstGeom>
          <a:solidFill>
            <a:srgbClr val="E9EFF6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4" name="Text 20"/>
          <p:cNvSpPr txBox="1"/>
          <p:nvPr/>
        </p:nvSpPr>
        <p:spPr>
          <a:xfrm>
            <a:off x="8083295" y="3941064"/>
            <a:ext cx="310896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92A43"/>
                </a:solidFill>
              </a:defRPr>
            </a:lvl1pPr>
          </a:lstStyle>
          <a:p>
            <a:r>
              <a:t>WHAT</a:t>
            </a:r>
          </a:p>
        </p:txBody>
      </p:sp>
      <p:sp>
        <p:nvSpPr>
          <p:cNvPr id="325" name="Text 21"/>
          <p:cNvSpPr txBox="1"/>
          <p:nvPr/>
        </p:nvSpPr>
        <p:spPr>
          <a:xfrm>
            <a:off x="8110728" y="4233671"/>
            <a:ext cx="3054097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800">
                <a:solidFill>
                  <a:srgbClr val="68737F"/>
                </a:solidFill>
              </a:defRPr>
            </a:lvl1pPr>
          </a:lstStyle>
          <a:p>
            <a:r>
              <a:t>strategic silence means</a:t>
            </a:r>
          </a:p>
        </p:txBody>
      </p:sp>
      <p:sp>
        <p:nvSpPr>
          <p:cNvPr id="326" name="Shape 22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7" name="Text 24"/>
          <p:cNvSpPr txBox="1"/>
          <p:nvPr/>
        </p:nvSpPr>
        <p:spPr>
          <a:xfrm>
            <a:off x="3858259" y="6039611"/>
            <a:ext cx="9372601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200" b="1">
                <a:solidFill>
                  <a:srgbClr val="FFFFFF"/>
                </a:solidFill>
              </a:defRPr>
            </a:lvl1pPr>
          </a:lstStyle>
          <a:p>
            <a:r>
              <a:t>Prevent the an information gap from becoming a trust gap.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DURING BARGAINING</a:t>
            </a:r>
          </a:p>
        </p:txBody>
      </p:sp>
      <p:sp>
        <p:nvSpPr>
          <p:cNvPr id="330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The Press Is Already in the Bargaining Story</a:t>
            </a:r>
          </a:p>
        </p:txBody>
      </p:sp>
      <p:sp>
        <p:nvSpPr>
          <p:cNvPr id="331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2" name="Shape 3"/>
          <p:cNvSpPr/>
          <p:nvPr/>
        </p:nvSpPr>
        <p:spPr>
          <a:xfrm>
            <a:off x="758951" y="1865376"/>
            <a:ext cx="5166361" cy="2916936"/>
          </a:xfrm>
          <a:prstGeom prst="roundRect">
            <a:avLst>
              <a:gd name="adj" fmla="val 1567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3" name="Shape 4"/>
          <p:cNvSpPr/>
          <p:nvPr/>
        </p:nvSpPr>
        <p:spPr>
          <a:xfrm>
            <a:off x="758951" y="1865376"/>
            <a:ext cx="64009" cy="2916936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4" name="Text 5"/>
          <p:cNvSpPr txBox="1"/>
          <p:nvPr/>
        </p:nvSpPr>
        <p:spPr>
          <a:xfrm>
            <a:off x="1078991" y="2121407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WHY PRESS MATTERS</a:t>
            </a:r>
          </a:p>
        </p:txBody>
      </p:sp>
      <p:sp>
        <p:nvSpPr>
          <p:cNvPr id="335" name="Text 6"/>
          <p:cNvSpPr txBox="1"/>
          <p:nvPr/>
        </p:nvSpPr>
        <p:spPr>
          <a:xfrm>
            <a:off x="1106424" y="2532888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Members read coverage</a:t>
            </a:r>
          </a:p>
        </p:txBody>
      </p:sp>
      <p:sp>
        <p:nvSpPr>
          <p:cNvPr id="336" name="Text 7"/>
          <p:cNvSpPr txBox="1"/>
          <p:nvPr/>
        </p:nvSpPr>
        <p:spPr>
          <a:xfrm>
            <a:off x="1106424" y="3246120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Reporters frame conflict</a:t>
            </a:r>
          </a:p>
        </p:txBody>
      </p:sp>
      <p:sp>
        <p:nvSpPr>
          <p:cNvPr id="337" name="Text 8"/>
          <p:cNvSpPr txBox="1"/>
          <p:nvPr/>
        </p:nvSpPr>
        <p:spPr>
          <a:xfrm>
            <a:off x="1106424" y="3959352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Public understanding affects leverage</a:t>
            </a:r>
          </a:p>
        </p:txBody>
      </p:sp>
      <p:sp>
        <p:nvSpPr>
          <p:cNvPr id="338" name="Shape 9"/>
          <p:cNvSpPr/>
          <p:nvPr/>
        </p:nvSpPr>
        <p:spPr>
          <a:xfrm>
            <a:off x="6172200" y="1865376"/>
            <a:ext cx="5166360" cy="2916936"/>
          </a:xfrm>
          <a:prstGeom prst="roundRect">
            <a:avLst>
              <a:gd name="adj" fmla="val 1567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9" name="Shape 10"/>
          <p:cNvSpPr/>
          <p:nvPr/>
        </p:nvSpPr>
        <p:spPr>
          <a:xfrm>
            <a:off x="6172200" y="1865376"/>
            <a:ext cx="64008" cy="2916936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40" name="Text 11"/>
          <p:cNvSpPr txBox="1"/>
          <p:nvPr/>
        </p:nvSpPr>
        <p:spPr>
          <a:xfrm>
            <a:off x="6492240" y="2121407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BUILD INFRASTRUCTURE EARLY</a:t>
            </a:r>
          </a:p>
        </p:txBody>
      </p:sp>
      <p:sp>
        <p:nvSpPr>
          <p:cNvPr id="341" name="Text 12"/>
          <p:cNvSpPr txBox="1"/>
          <p:nvPr/>
        </p:nvSpPr>
        <p:spPr>
          <a:xfrm>
            <a:off x="6519671" y="2532888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Relationships + background</a:t>
            </a:r>
          </a:p>
        </p:txBody>
      </p:sp>
      <p:sp>
        <p:nvSpPr>
          <p:cNvPr id="342" name="Text 13"/>
          <p:cNvSpPr txBox="1"/>
          <p:nvPr/>
        </p:nvSpPr>
        <p:spPr>
          <a:xfrm>
            <a:off x="6519671" y="3246120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Story bank + spokespeople</a:t>
            </a:r>
          </a:p>
        </p:txBody>
      </p:sp>
      <p:sp>
        <p:nvSpPr>
          <p:cNvPr id="343" name="Text 14"/>
          <p:cNvSpPr txBox="1"/>
          <p:nvPr/>
        </p:nvSpPr>
        <p:spPr>
          <a:xfrm>
            <a:off x="6519671" y="3959352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Holding statement + correction plan</a:t>
            </a:r>
          </a:p>
        </p:txBody>
      </p:sp>
      <p:sp>
        <p:nvSpPr>
          <p:cNvPr id="344" name="Shape 16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45" name="Text 18"/>
          <p:cNvSpPr txBox="1"/>
          <p:nvPr/>
        </p:nvSpPr>
        <p:spPr>
          <a:xfrm>
            <a:off x="3693159" y="6039611"/>
            <a:ext cx="9372601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200" b="1">
                <a:solidFill>
                  <a:srgbClr val="FFFFFF"/>
                </a:solidFill>
              </a:defRPr>
            </a:lvl1pPr>
          </a:lstStyle>
          <a:p>
            <a:r>
              <a:t>External communication shapes internal confidence and vice versa.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DURING BARGAINING</a:t>
            </a:r>
          </a:p>
        </p:txBody>
      </p:sp>
      <p:sp>
        <p:nvSpPr>
          <p:cNvPr id="348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One Story, Four Channels</a:t>
            </a:r>
          </a:p>
        </p:txBody>
      </p:sp>
      <p:sp>
        <p:nvSpPr>
          <p:cNvPr id="349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0" name="Shape 3"/>
          <p:cNvSpPr/>
          <p:nvPr/>
        </p:nvSpPr>
        <p:spPr>
          <a:xfrm>
            <a:off x="758951" y="1783079"/>
            <a:ext cx="5212081" cy="1627633"/>
          </a:xfrm>
          <a:prstGeom prst="roundRect">
            <a:avLst>
              <a:gd name="adj" fmla="val 2809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1" name="Shape 4"/>
          <p:cNvSpPr/>
          <p:nvPr/>
        </p:nvSpPr>
        <p:spPr>
          <a:xfrm>
            <a:off x="758951" y="1783079"/>
            <a:ext cx="64009" cy="1627633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2" name="Text 5"/>
          <p:cNvSpPr txBox="1"/>
          <p:nvPr/>
        </p:nvSpPr>
        <p:spPr>
          <a:xfrm>
            <a:off x="1078991" y="2039111"/>
            <a:ext cx="457200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EMAIL GROUNDS THE MEMBER</a:t>
            </a:r>
          </a:p>
        </p:txBody>
      </p:sp>
      <p:sp>
        <p:nvSpPr>
          <p:cNvPr id="353" name="Text 6"/>
          <p:cNvSpPr txBox="1"/>
          <p:nvPr/>
        </p:nvSpPr>
        <p:spPr>
          <a:xfrm>
            <a:off x="1106424" y="2441448"/>
            <a:ext cx="452628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What happened</a:t>
            </a:r>
          </a:p>
        </p:txBody>
      </p:sp>
      <p:sp>
        <p:nvSpPr>
          <p:cNvPr id="354" name="Text 7"/>
          <p:cNvSpPr txBox="1"/>
          <p:nvPr/>
        </p:nvSpPr>
        <p:spPr>
          <a:xfrm>
            <a:off x="1106424" y="2734055"/>
            <a:ext cx="452628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What it means</a:t>
            </a:r>
          </a:p>
        </p:txBody>
      </p:sp>
      <p:sp>
        <p:nvSpPr>
          <p:cNvPr id="355" name="Text 8"/>
          <p:cNvSpPr txBox="1"/>
          <p:nvPr/>
        </p:nvSpPr>
        <p:spPr>
          <a:xfrm>
            <a:off x="1106424" y="3026664"/>
            <a:ext cx="452628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What comes next</a:t>
            </a:r>
          </a:p>
        </p:txBody>
      </p:sp>
      <p:sp>
        <p:nvSpPr>
          <p:cNvPr id="356" name="Shape 9"/>
          <p:cNvSpPr/>
          <p:nvPr/>
        </p:nvSpPr>
        <p:spPr>
          <a:xfrm>
            <a:off x="6126479" y="1783079"/>
            <a:ext cx="5212081" cy="1627633"/>
          </a:xfrm>
          <a:prstGeom prst="roundRect">
            <a:avLst>
              <a:gd name="adj" fmla="val 2809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7" name="Shape 10"/>
          <p:cNvSpPr/>
          <p:nvPr/>
        </p:nvSpPr>
        <p:spPr>
          <a:xfrm>
            <a:off x="6126479" y="1783079"/>
            <a:ext cx="64009" cy="1627633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8" name="Text 11"/>
          <p:cNvSpPr txBox="1"/>
          <p:nvPr/>
        </p:nvSpPr>
        <p:spPr>
          <a:xfrm>
            <a:off x="6446520" y="2039111"/>
            <a:ext cx="457200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SOCIAL MAKES THE STAKES VISIBLE</a:t>
            </a:r>
          </a:p>
        </p:txBody>
      </p:sp>
      <p:sp>
        <p:nvSpPr>
          <p:cNvPr id="359" name="Text 12"/>
          <p:cNvSpPr txBox="1"/>
          <p:nvPr/>
        </p:nvSpPr>
        <p:spPr>
          <a:xfrm>
            <a:off x="6473952" y="2441448"/>
            <a:ext cx="452628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One human moment</a:t>
            </a:r>
          </a:p>
        </p:txBody>
      </p:sp>
      <p:sp>
        <p:nvSpPr>
          <p:cNvPr id="360" name="Text 13"/>
          <p:cNvSpPr txBox="1"/>
          <p:nvPr/>
        </p:nvSpPr>
        <p:spPr>
          <a:xfrm>
            <a:off x="6473952" y="2734055"/>
            <a:ext cx="452628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One value or proof point</a:t>
            </a:r>
          </a:p>
        </p:txBody>
      </p:sp>
      <p:sp>
        <p:nvSpPr>
          <p:cNvPr id="361" name="Text 14"/>
          <p:cNvSpPr txBox="1"/>
          <p:nvPr/>
        </p:nvSpPr>
        <p:spPr>
          <a:xfrm>
            <a:off x="6473952" y="3026664"/>
            <a:ext cx="452628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One action</a:t>
            </a:r>
          </a:p>
        </p:txBody>
      </p:sp>
      <p:sp>
        <p:nvSpPr>
          <p:cNvPr id="362" name="Shape 15"/>
          <p:cNvSpPr/>
          <p:nvPr/>
        </p:nvSpPr>
        <p:spPr>
          <a:xfrm>
            <a:off x="758951" y="3529584"/>
            <a:ext cx="5212081" cy="1627633"/>
          </a:xfrm>
          <a:prstGeom prst="roundRect">
            <a:avLst>
              <a:gd name="adj" fmla="val 2809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63" name="Shape 16"/>
          <p:cNvSpPr/>
          <p:nvPr/>
        </p:nvSpPr>
        <p:spPr>
          <a:xfrm>
            <a:off x="758951" y="3529584"/>
            <a:ext cx="64009" cy="1627633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64" name="Text 17"/>
          <p:cNvSpPr txBox="1"/>
          <p:nvPr/>
        </p:nvSpPr>
        <p:spPr>
          <a:xfrm>
            <a:off x="1078991" y="3785615"/>
            <a:ext cx="457200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MEETINGS HOLD COMPLEXITY</a:t>
            </a:r>
          </a:p>
        </p:txBody>
      </p:sp>
      <p:sp>
        <p:nvSpPr>
          <p:cNvPr id="365" name="Text 18"/>
          <p:cNvSpPr txBox="1"/>
          <p:nvPr/>
        </p:nvSpPr>
        <p:spPr>
          <a:xfrm>
            <a:off x="1106424" y="4187952"/>
            <a:ext cx="452628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Questions</a:t>
            </a:r>
          </a:p>
        </p:txBody>
      </p:sp>
      <p:sp>
        <p:nvSpPr>
          <p:cNvPr id="366" name="Text 19"/>
          <p:cNvSpPr txBox="1"/>
          <p:nvPr/>
        </p:nvSpPr>
        <p:spPr>
          <a:xfrm>
            <a:off x="1106424" y="4480559"/>
            <a:ext cx="452628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Emotion</a:t>
            </a:r>
          </a:p>
        </p:txBody>
      </p:sp>
      <p:sp>
        <p:nvSpPr>
          <p:cNvPr id="367" name="Text 20"/>
          <p:cNvSpPr txBox="1"/>
          <p:nvPr/>
        </p:nvSpPr>
        <p:spPr>
          <a:xfrm>
            <a:off x="1106424" y="4773167"/>
            <a:ext cx="452628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Commitment</a:t>
            </a:r>
          </a:p>
        </p:txBody>
      </p:sp>
      <p:sp>
        <p:nvSpPr>
          <p:cNvPr id="368" name="Shape 21"/>
          <p:cNvSpPr/>
          <p:nvPr/>
        </p:nvSpPr>
        <p:spPr>
          <a:xfrm>
            <a:off x="6126479" y="3529584"/>
            <a:ext cx="5212081" cy="1627633"/>
          </a:xfrm>
          <a:prstGeom prst="roundRect">
            <a:avLst>
              <a:gd name="adj" fmla="val 2809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69" name="Shape 22"/>
          <p:cNvSpPr/>
          <p:nvPr/>
        </p:nvSpPr>
        <p:spPr>
          <a:xfrm>
            <a:off x="6126479" y="3529584"/>
            <a:ext cx="64009" cy="1627633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70" name="Text 23"/>
          <p:cNvSpPr txBox="1"/>
          <p:nvPr/>
        </p:nvSpPr>
        <p:spPr>
          <a:xfrm>
            <a:off x="6446520" y="3785615"/>
            <a:ext cx="457200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PRESS FRAMES THE PUBLIC MEANING</a:t>
            </a:r>
          </a:p>
        </p:txBody>
      </p:sp>
      <p:sp>
        <p:nvSpPr>
          <p:cNvPr id="371" name="Text 24"/>
          <p:cNvSpPr txBox="1"/>
          <p:nvPr/>
        </p:nvSpPr>
        <p:spPr>
          <a:xfrm>
            <a:off x="6473952" y="4187952"/>
            <a:ext cx="452628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Consequence</a:t>
            </a:r>
          </a:p>
        </p:txBody>
      </p:sp>
      <p:sp>
        <p:nvSpPr>
          <p:cNvPr id="372" name="Text 25"/>
          <p:cNvSpPr txBox="1"/>
          <p:nvPr/>
        </p:nvSpPr>
        <p:spPr>
          <a:xfrm>
            <a:off x="6473952" y="4480559"/>
            <a:ext cx="452628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Verification</a:t>
            </a:r>
          </a:p>
        </p:txBody>
      </p:sp>
      <p:sp>
        <p:nvSpPr>
          <p:cNvPr id="373" name="Text 26"/>
          <p:cNvSpPr txBox="1"/>
          <p:nvPr/>
        </p:nvSpPr>
        <p:spPr>
          <a:xfrm>
            <a:off x="6473952" y="4773167"/>
            <a:ext cx="452628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900">
                <a:solidFill>
                  <a:srgbClr val="20242A"/>
                </a:solidFill>
              </a:defRPr>
            </a:lvl1pPr>
          </a:lstStyle>
          <a:p>
            <a:r>
              <a:t>Public good</a:t>
            </a:r>
          </a:p>
        </p:txBody>
      </p:sp>
      <p:sp>
        <p:nvSpPr>
          <p:cNvPr id="374" name="Shape 27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DURING BARGAINING</a:t>
            </a:r>
          </a:p>
        </p:txBody>
      </p:sp>
      <p:sp>
        <p:nvSpPr>
          <p:cNvPr id="377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AI Assistant, Not Strategist</a:t>
            </a:r>
          </a:p>
        </p:txBody>
      </p:sp>
      <p:sp>
        <p:nvSpPr>
          <p:cNvPr id="378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79" name="Shape 3"/>
          <p:cNvSpPr/>
          <p:nvPr/>
        </p:nvSpPr>
        <p:spPr>
          <a:xfrm>
            <a:off x="758951" y="1847088"/>
            <a:ext cx="3410713" cy="1170433"/>
          </a:xfrm>
          <a:prstGeom prst="roundRect">
            <a:avLst>
              <a:gd name="adj" fmla="val 3906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80" name="Text 4"/>
          <p:cNvSpPr txBox="1"/>
          <p:nvPr/>
        </p:nvSpPr>
        <p:spPr>
          <a:xfrm>
            <a:off x="896111" y="2093976"/>
            <a:ext cx="3136394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TRANSFORM</a:t>
            </a:r>
          </a:p>
        </p:txBody>
      </p:sp>
      <p:sp>
        <p:nvSpPr>
          <p:cNvPr id="381" name="Text 5"/>
          <p:cNvSpPr txBox="1"/>
          <p:nvPr/>
        </p:nvSpPr>
        <p:spPr>
          <a:xfrm>
            <a:off x="923544" y="2514600"/>
            <a:ext cx="3081529" cy="365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Shape approved facts</a:t>
            </a:r>
          </a:p>
        </p:txBody>
      </p:sp>
      <p:sp>
        <p:nvSpPr>
          <p:cNvPr id="382" name="Shape 6"/>
          <p:cNvSpPr/>
          <p:nvPr/>
        </p:nvSpPr>
        <p:spPr>
          <a:xfrm>
            <a:off x="4178808" y="2459735"/>
            <a:ext cx="201169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83" name="Shape 7"/>
          <p:cNvSpPr/>
          <p:nvPr/>
        </p:nvSpPr>
        <p:spPr>
          <a:xfrm>
            <a:off x="4343400" y="1847088"/>
            <a:ext cx="3410712" cy="1170433"/>
          </a:xfrm>
          <a:prstGeom prst="roundRect">
            <a:avLst>
              <a:gd name="adj" fmla="val 3906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84" name="Text 8"/>
          <p:cNvSpPr txBox="1"/>
          <p:nvPr/>
        </p:nvSpPr>
        <p:spPr>
          <a:xfrm>
            <a:off x="4480559" y="2093976"/>
            <a:ext cx="3136393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ADAPT</a:t>
            </a:r>
          </a:p>
        </p:txBody>
      </p:sp>
      <p:sp>
        <p:nvSpPr>
          <p:cNvPr id="385" name="Text 9"/>
          <p:cNvSpPr txBox="1"/>
          <p:nvPr/>
        </p:nvSpPr>
        <p:spPr>
          <a:xfrm>
            <a:off x="4507991" y="2514600"/>
            <a:ext cx="3081529" cy="365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Change the channel</a:t>
            </a:r>
          </a:p>
        </p:txBody>
      </p:sp>
      <p:sp>
        <p:nvSpPr>
          <p:cNvPr id="386" name="Shape 10"/>
          <p:cNvSpPr/>
          <p:nvPr/>
        </p:nvSpPr>
        <p:spPr>
          <a:xfrm>
            <a:off x="7763256" y="2459735"/>
            <a:ext cx="201169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87" name="Shape 11"/>
          <p:cNvSpPr/>
          <p:nvPr/>
        </p:nvSpPr>
        <p:spPr>
          <a:xfrm>
            <a:off x="7927847" y="1847088"/>
            <a:ext cx="3410713" cy="1170433"/>
          </a:xfrm>
          <a:prstGeom prst="roundRect">
            <a:avLst>
              <a:gd name="adj" fmla="val 3906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88" name="Text 12"/>
          <p:cNvSpPr txBox="1"/>
          <p:nvPr/>
        </p:nvSpPr>
        <p:spPr>
          <a:xfrm>
            <a:off x="8065007" y="2093976"/>
            <a:ext cx="3136393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STRESS-TEST</a:t>
            </a:r>
          </a:p>
        </p:txBody>
      </p:sp>
      <p:sp>
        <p:nvSpPr>
          <p:cNvPr id="389" name="Text 13"/>
          <p:cNvSpPr txBox="1"/>
          <p:nvPr/>
        </p:nvSpPr>
        <p:spPr>
          <a:xfrm>
            <a:off x="8092440" y="2514600"/>
            <a:ext cx="3081529" cy="365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Find risk and ambiguity</a:t>
            </a:r>
          </a:p>
        </p:txBody>
      </p:sp>
      <p:sp>
        <p:nvSpPr>
          <p:cNvPr id="390" name="Shape 24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DURING BARGAINING</a:t>
            </a:r>
          </a:p>
        </p:txBody>
      </p:sp>
      <p:sp>
        <p:nvSpPr>
          <p:cNvPr id="393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Four Honest Stories When Details Are Limited</a:t>
            </a:r>
          </a:p>
        </p:txBody>
      </p:sp>
      <p:sp>
        <p:nvSpPr>
          <p:cNvPr id="394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5" name="Shape 3"/>
          <p:cNvSpPr/>
          <p:nvPr/>
        </p:nvSpPr>
        <p:spPr>
          <a:xfrm>
            <a:off x="758951" y="1975104"/>
            <a:ext cx="5166361" cy="1133857"/>
          </a:xfrm>
          <a:prstGeom prst="roundRect">
            <a:avLst>
              <a:gd name="adj" fmla="val 403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6" name="Text 4"/>
          <p:cNvSpPr txBox="1"/>
          <p:nvPr/>
        </p:nvSpPr>
        <p:spPr>
          <a:xfrm>
            <a:off x="896111" y="2221992"/>
            <a:ext cx="4892042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PROGRESS</a:t>
            </a:r>
          </a:p>
        </p:txBody>
      </p:sp>
      <p:sp>
        <p:nvSpPr>
          <p:cNvPr id="397" name="Text 5"/>
          <p:cNvSpPr txBox="1"/>
          <p:nvPr/>
        </p:nvSpPr>
        <p:spPr>
          <a:xfrm>
            <a:off x="923544" y="2651760"/>
            <a:ext cx="4837177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>
                <a:solidFill>
                  <a:srgbClr val="68737F"/>
                </a:solidFill>
              </a:defRPr>
            </a:lvl1pPr>
          </a:lstStyle>
          <a:p>
            <a:r>
              <a:t>What has moved</a:t>
            </a:r>
          </a:p>
        </p:txBody>
      </p:sp>
      <p:sp>
        <p:nvSpPr>
          <p:cNvPr id="398" name="Shape 6"/>
          <p:cNvSpPr/>
          <p:nvPr/>
        </p:nvSpPr>
        <p:spPr>
          <a:xfrm>
            <a:off x="6172200" y="1975104"/>
            <a:ext cx="5166360" cy="1133857"/>
          </a:xfrm>
          <a:prstGeom prst="roundRect">
            <a:avLst>
              <a:gd name="adj" fmla="val 403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9" name="Text 7"/>
          <p:cNvSpPr txBox="1"/>
          <p:nvPr/>
        </p:nvSpPr>
        <p:spPr>
          <a:xfrm>
            <a:off x="6309359" y="2221992"/>
            <a:ext cx="489204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PERSISTENCE</a:t>
            </a:r>
          </a:p>
        </p:txBody>
      </p:sp>
      <p:sp>
        <p:nvSpPr>
          <p:cNvPr id="400" name="Text 8"/>
          <p:cNvSpPr txBox="1"/>
          <p:nvPr/>
        </p:nvSpPr>
        <p:spPr>
          <a:xfrm>
            <a:off x="6336791" y="2651760"/>
            <a:ext cx="4837177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>
                <a:solidFill>
                  <a:srgbClr val="68737F"/>
                </a:solidFill>
              </a:defRPr>
            </a:lvl1pPr>
          </a:lstStyle>
          <a:p>
            <a:r>
              <a:t>What remains unresolved</a:t>
            </a:r>
          </a:p>
        </p:txBody>
      </p:sp>
      <p:sp>
        <p:nvSpPr>
          <p:cNvPr id="401" name="Shape 9"/>
          <p:cNvSpPr/>
          <p:nvPr/>
        </p:nvSpPr>
        <p:spPr>
          <a:xfrm>
            <a:off x="758951" y="3273552"/>
            <a:ext cx="5166361" cy="1133857"/>
          </a:xfrm>
          <a:prstGeom prst="roundRect">
            <a:avLst>
              <a:gd name="adj" fmla="val 403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02" name="Text 10"/>
          <p:cNvSpPr txBox="1"/>
          <p:nvPr/>
        </p:nvSpPr>
        <p:spPr>
          <a:xfrm>
            <a:off x="896111" y="3520440"/>
            <a:ext cx="4892042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PROCESS</a:t>
            </a:r>
          </a:p>
        </p:txBody>
      </p:sp>
      <p:sp>
        <p:nvSpPr>
          <p:cNvPr id="403" name="Text 11"/>
          <p:cNvSpPr txBox="1"/>
          <p:nvPr/>
        </p:nvSpPr>
        <p:spPr>
          <a:xfrm>
            <a:off x="923544" y="3950208"/>
            <a:ext cx="4837177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>
                <a:solidFill>
                  <a:srgbClr val="68737F"/>
                </a:solidFill>
              </a:defRPr>
            </a:lvl1pPr>
          </a:lstStyle>
          <a:p>
            <a:r>
              <a:t>What the next step is</a:t>
            </a:r>
          </a:p>
        </p:txBody>
      </p:sp>
      <p:sp>
        <p:nvSpPr>
          <p:cNvPr id="404" name="Shape 12"/>
          <p:cNvSpPr/>
          <p:nvPr/>
        </p:nvSpPr>
        <p:spPr>
          <a:xfrm>
            <a:off x="6172200" y="3273552"/>
            <a:ext cx="5166360" cy="1133857"/>
          </a:xfrm>
          <a:prstGeom prst="roundRect">
            <a:avLst>
              <a:gd name="adj" fmla="val 403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05" name="Text 13"/>
          <p:cNvSpPr txBox="1"/>
          <p:nvPr/>
        </p:nvSpPr>
        <p:spPr>
          <a:xfrm>
            <a:off x="6309359" y="3520440"/>
            <a:ext cx="489204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PARTICIPATION</a:t>
            </a:r>
          </a:p>
        </p:txBody>
      </p:sp>
      <p:sp>
        <p:nvSpPr>
          <p:cNvPr id="406" name="Text 14"/>
          <p:cNvSpPr txBox="1"/>
          <p:nvPr/>
        </p:nvSpPr>
        <p:spPr>
          <a:xfrm>
            <a:off x="6336791" y="3950208"/>
            <a:ext cx="4837177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>
                <a:solidFill>
                  <a:srgbClr val="68737F"/>
                </a:solidFill>
              </a:defRPr>
            </a:lvl1pPr>
          </a:lstStyle>
          <a:p>
            <a:r>
              <a:t>How members build power</a:t>
            </a:r>
          </a:p>
        </p:txBody>
      </p:sp>
      <p:sp>
        <p:nvSpPr>
          <p:cNvPr id="407" name="Shape 15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WHEN TALKS STALL</a:t>
            </a:r>
          </a:p>
        </p:txBody>
      </p:sp>
      <p:sp>
        <p:nvSpPr>
          <p:cNvPr id="410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Discipline + Causality</a:t>
            </a:r>
          </a:p>
        </p:txBody>
      </p:sp>
      <p:sp>
        <p:nvSpPr>
          <p:cNvPr id="411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2" name="Shape 3"/>
          <p:cNvSpPr/>
          <p:nvPr/>
        </p:nvSpPr>
        <p:spPr>
          <a:xfrm>
            <a:off x="758951" y="1865376"/>
            <a:ext cx="5166361" cy="2926080"/>
          </a:xfrm>
          <a:prstGeom prst="roundRect">
            <a:avLst>
              <a:gd name="adj" fmla="val 1563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3" name="Shape 4"/>
          <p:cNvSpPr/>
          <p:nvPr/>
        </p:nvSpPr>
        <p:spPr>
          <a:xfrm>
            <a:off x="758951" y="1865376"/>
            <a:ext cx="64009" cy="2926081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4" name="Text 5"/>
          <p:cNvSpPr txBox="1"/>
          <p:nvPr/>
        </p:nvSpPr>
        <p:spPr>
          <a:xfrm>
            <a:off x="1078991" y="2121407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STABILIZE THE STORY</a:t>
            </a:r>
          </a:p>
        </p:txBody>
      </p:sp>
      <p:sp>
        <p:nvSpPr>
          <p:cNvPr id="415" name="Text 6"/>
          <p:cNvSpPr txBox="1"/>
          <p:nvPr/>
        </p:nvSpPr>
        <p:spPr>
          <a:xfrm>
            <a:off x="1106424" y="2523744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Separate known from unknown</a:t>
            </a:r>
          </a:p>
        </p:txBody>
      </p:sp>
      <p:sp>
        <p:nvSpPr>
          <p:cNvPr id="416" name="Text 7"/>
          <p:cNvSpPr txBox="1"/>
          <p:nvPr/>
        </p:nvSpPr>
        <p:spPr>
          <a:xfrm>
            <a:off x="1106424" y="3246120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Increase clarity</a:t>
            </a:r>
          </a:p>
        </p:txBody>
      </p:sp>
      <p:sp>
        <p:nvSpPr>
          <p:cNvPr id="417" name="Text 8"/>
          <p:cNvSpPr txBox="1"/>
          <p:nvPr/>
        </p:nvSpPr>
        <p:spPr>
          <a:xfrm>
            <a:off x="1106424" y="3968496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Keep a route to resolution</a:t>
            </a:r>
          </a:p>
        </p:txBody>
      </p:sp>
      <p:sp>
        <p:nvSpPr>
          <p:cNvPr id="418" name="Shape 9"/>
          <p:cNvSpPr/>
          <p:nvPr/>
        </p:nvSpPr>
        <p:spPr>
          <a:xfrm>
            <a:off x="6172200" y="1865376"/>
            <a:ext cx="5166360" cy="2926080"/>
          </a:xfrm>
          <a:prstGeom prst="roundRect">
            <a:avLst>
              <a:gd name="adj" fmla="val 1563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9" name="Shape 10"/>
          <p:cNvSpPr/>
          <p:nvPr/>
        </p:nvSpPr>
        <p:spPr>
          <a:xfrm>
            <a:off x="6172200" y="1865376"/>
            <a:ext cx="64008" cy="2926081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0" name="Text 11"/>
          <p:cNvSpPr txBox="1"/>
          <p:nvPr/>
        </p:nvSpPr>
        <p:spPr>
          <a:xfrm>
            <a:off x="6492240" y="2121407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SHOW WHY ESCALATION FOLLOWS</a:t>
            </a:r>
          </a:p>
        </p:txBody>
      </p:sp>
      <p:sp>
        <p:nvSpPr>
          <p:cNvPr id="421" name="Text 12"/>
          <p:cNvSpPr txBox="1"/>
          <p:nvPr/>
        </p:nvSpPr>
        <p:spPr>
          <a:xfrm>
            <a:off x="6519671" y="2523744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Unresolved issue</a:t>
            </a:r>
          </a:p>
        </p:txBody>
      </p:sp>
      <p:sp>
        <p:nvSpPr>
          <p:cNvPr id="422" name="Text 13"/>
          <p:cNvSpPr txBox="1"/>
          <p:nvPr/>
        </p:nvSpPr>
        <p:spPr>
          <a:xfrm>
            <a:off x="6519671" y="3246120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Continuing consequence</a:t>
            </a:r>
          </a:p>
        </p:txBody>
      </p:sp>
      <p:sp>
        <p:nvSpPr>
          <p:cNvPr id="423" name="Text 14"/>
          <p:cNvSpPr txBox="1"/>
          <p:nvPr/>
        </p:nvSpPr>
        <p:spPr>
          <a:xfrm>
            <a:off x="6519671" y="3968496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Proportionate action + off-ramp</a:t>
            </a:r>
          </a:p>
        </p:txBody>
      </p:sp>
      <p:sp>
        <p:nvSpPr>
          <p:cNvPr id="424" name="Shape 15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5" name="Text 17"/>
          <p:cNvSpPr txBox="1"/>
          <p:nvPr/>
        </p:nvSpPr>
        <p:spPr>
          <a:xfrm>
            <a:off x="1991360" y="6053328"/>
            <a:ext cx="9372601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200" b="1">
                <a:solidFill>
                  <a:srgbClr val="FFFFFF"/>
                </a:solidFill>
              </a:defRPr>
            </a:lvl1pPr>
          </a:lstStyle>
          <a:p>
            <a:r>
              <a:t>Greater urgency should not produce less discipline. Audiences must see why the action follows from the problem.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THE ROLLOUT</a:t>
            </a:r>
          </a:p>
        </p:txBody>
      </p:sp>
      <p:sp>
        <p:nvSpPr>
          <p:cNvPr id="28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Contract Communications Strategy</a:t>
            </a:r>
          </a:p>
        </p:txBody>
      </p:sp>
      <p:sp>
        <p:nvSpPr>
          <p:cNvPr id="29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" name="Shape 3"/>
          <p:cNvSpPr/>
          <p:nvPr/>
        </p:nvSpPr>
        <p:spPr>
          <a:xfrm>
            <a:off x="804672" y="2139695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" name="Text 4"/>
          <p:cNvSpPr txBox="1"/>
          <p:nvPr/>
        </p:nvSpPr>
        <p:spPr>
          <a:xfrm>
            <a:off x="1307591" y="2057400"/>
            <a:ext cx="7726682" cy="256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500" b="1">
                <a:solidFill>
                  <a:srgbClr val="20242A"/>
                </a:solidFill>
              </a:defRPr>
            </a:lvl1pPr>
          </a:lstStyle>
          <a:p>
            <a:r>
              <a:t>One coherent story: before, during, and after bargaining</a:t>
            </a:r>
          </a:p>
        </p:txBody>
      </p:sp>
      <p:sp>
        <p:nvSpPr>
          <p:cNvPr id="32" name="Shape 5"/>
          <p:cNvSpPr/>
          <p:nvPr/>
        </p:nvSpPr>
        <p:spPr>
          <a:xfrm>
            <a:off x="804672" y="2715767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" name="Text 6"/>
          <p:cNvSpPr txBox="1"/>
          <p:nvPr/>
        </p:nvSpPr>
        <p:spPr>
          <a:xfrm>
            <a:off x="1307592" y="2633472"/>
            <a:ext cx="882396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500" b="1">
                <a:solidFill>
                  <a:srgbClr val="20242A"/>
                </a:solidFill>
              </a:defRPr>
            </a:lvl1pPr>
          </a:lstStyle>
          <a:p>
            <a:r>
              <a:t>Core tension: Members expect meaningful info, but strategy can require disciplined restraint</a:t>
            </a:r>
          </a:p>
        </p:txBody>
      </p:sp>
      <p:sp>
        <p:nvSpPr>
          <p:cNvPr id="34" name="Shape 7"/>
          <p:cNvSpPr/>
          <p:nvPr/>
        </p:nvSpPr>
        <p:spPr>
          <a:xfrm>
            <a:off x="804672" y="3337559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" name="Text 8"/>
          <p:cNvSpPr txBox="1"/>
          <p:nvPr/>
        </p:nvSpPr>
        <p:spPr>
          <a:xfrm>
            <a:off x="1307592" y="3255264"/>
            <a:ext cx="699516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500" b="1">
                <a:solidFill>
                  <a:srgbClr val="20242A"/>
                </a:solidFill>
              </a:defRPr>
            </a:lvl1pPr>
          </a:lstStyle>
          <a:p>
            <a:r>
              <a:t>Set expectations, maintain trust, visualize value</a:t>
            </a:r>
          </a:p>
        </p:txBody>
      </p:sp>
      <p:sp>
        <p:nvSpPr>
          <p:cNvPr id="36" name="Text 9"/>
          <p:cNvSpPr txBox="1"/>
          <p:nvPr/>
        </p:nvSpPr>
        <p:spPr>
          <a:xfrm>
            <a:off x="1307591" y="4142232"/>
            <a:ext cx="3200401" cy="14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92500" lnSpcReduction="20000"/>
          </a:bodyPr>
          <a:lstStyle>
            <a:lvl1pPr defTabSz="877823">
              <a:defRPr sz="1152" b="1" spc="288">
                <a:solidFill>
                  <a:srgbClr val="3E5D85"/>
                </a:solidFill>
              </a:defRPr>
            </a:lvl1pPr>
          </a:lstStyle>
          <a:p>
            <a:r>
              <a:t>THE BARGAINING CYCLE</a:t>
            </a:r>
          </a:p>
        </p:txBody>
      </p:sp>
      <p:sp>
        <p:nvSpPr>
          <p:cNvPr id="37" name="Shape 10"/>
          <p:cNvSpPr/>
          <p:nvPr/>
        </p:nvSpPr>
        <p:spPr>
          <a:xfrm>
            <a:off x="1216152" y="4361688"/>
            <a:ext cx="3072385" cy="804673"/>
          </a:xfrm>
          <a:prstGeom prst="roundRect">
            <a:avLst>
              <a:gd name="adj" fmla="val 568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8" name="Text 11"/>
          <p:cNvSpPr txBox="1"/>
          <p:nvPr/>
        </p:nvSpPr>
        <p:spPr>
          <a:xfrm>
            <a:off x="1353311" y="4590288"/>
            <a:ext cx="2798066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92A43"/>
                </a:solidFill>
              </a:defRPr>
            </a:lvl1pPr>
          </a:lstStyle>
          <a:p>
            <a:r>
              <a:t>PREPARE</a:t>
            </a:r>
          </a:p>
        </p:txBody>
      </p:sp>
      <p:sp>
        <p:nvSpPr>
          <p:cNvPr id="39" name="Text 12"/>
          <p:cNvSpPr txBox="1"/>
          <p:nvPr/>
        </p:nvSpPr>
        <p:spPr>
          <a:xfrm>
            <a:off x="1380744" y="4919471"/>
            <a:ext cx="2743201" cy="109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 lnSpcReduction="10000"/>
          </a:bodyPr>
          <a:lstStyle>
            <a:lvl1pPr algn="ctr" defTabSz="685800">
              <a:defRPr sz="825">
                <a:solidFill>
                  <a:srgbClr val="68737F"/>
                </a:solidFill>
              </a:defRPr>
            </a:lvl1pPr>
          </a:lstStyle>
          <a:p>
            <a:r>
              <a:t>Collect &amp; Share Stories</a:t>
            </a:r>
          </a:p>
        </p:txBody>
      </p:sp>
      <p:sp>
        <p:nvSpPr>
          <p:cNvPr id="40" name="Shape 13"/>
          <p:cNvSpPr/>
          <p:nvPr/>
        </p:nvSpPr>
        <p:spPr>
          <a:xfrm>
            <a:off x="4306823" y="4782311"/>
            <a:ext cx="22860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" name="Shape 14"/>
          <p:cNvSpPr/>
          <p:nvPr/>
        </p:nvSpPr>
        <p:spPr>
          <a:xfrm>
            <a:off x="4507991" y="4361688"/>
            <a:ext cx="3072385" cy="804673"/>
          </a:xfrm>
          <a:prstGeom prst="roundRect">
            <a:avLst>
              <a:gd name="adj" fmla="val 568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" name="Text 15"/>
          <p:cNvSpPr txBox="1"/>
          <p:nvPr/>
        </p:nvSpPr>
        <p:spPr>
          <a:xfrm>
            <a:off x="4645152" y="4590288"/>
            <a:ext cx="2798065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92A43"/>
                </a:solidFill>
              </a:defRPr>
            </a:lvl1pPr>
          </a:lstStyle>
          <a:p>
            <a:r>
              <a:t>BARGAIN</a:t>
            </a:r>
          </a:p>
        </p:txBody>
      </p:sp>
      <p:sp>
        <p:nvSpPr>
          <p:cNvPr id="43" name="Text 16"/>
          <p:cNvSpPr txBox="1"/>
          <p:nvPr/>
        </p:nvSpPr>
        <p:spPr>
          <a:xfrm>
            <a:off x="4672584" y="4919471"/>
            <a:ext cx="2743201" cy="109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 lnSpcReduction="10000"/>
          </a:bodyPr>
          <a:lstStyle>
            <a:lvl1pPr algn="ctr" defTabSz="685800">
              <a:defRPr sz="825">
                <a:solidFill>
                  <a:srgbClr val="68737F"/>
                </a:solidFill>
              </a:defRPr>
            </a:lvl1pPr>
          </a:lstStyle>
          <a:p>
            <a:r>
              <a:t>Update + Escalate</a:t>
            </a:r>
          </a:p>
        </p:txBody>
      </p:sp>
      <p:sp>
        <p:nvSpPr>
          <p:cNvPr id="44" name="Shape 17"/>
          <p:cNvSpPr/>
          <p:nvPr/>
        </p:nvSpPr>
        <p:spPr>
          <a:xfrm>
            <a:off x="7598664" y="4782311"/>
            <a:ext cx="22860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" name="Shape 18"/>
          <p:cNvSpPr/>
          <p:nvPr/>
        </p:nvSpPr>
        <p:spPr>
          <a:xfrm>
            <a:off x="7790688" y="4361688"/>
            <a:ext cx="3072385" cy="804673"/>
          </a:xfrm>
          <a:prstGeom prst="roundRect">
            <a:avLst>
              <a:gd name="adj" fmla="val 568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" name="Text 19"/>
          <p:cNvSpPr txBox="1"/>
          <p:nvPr/>
        </p:nvSpPr>
        <p:spPr>
          <a:xfrm>
            <a:off x="7927847" y="4590288"/>
            <a:ext cx="2798065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92A43"/>
                </a:solidFill>
              </a:defRPr>
            </a:lvl1pPr>
          </a:lstStyle>
          <a:p>
            <a:r>
              <a:t>IMPLEMENT</a:t>
            </a:r>
          </a:p>
        </p:txBody>
      </p:sp>
      <p:sp>
        <p:nvSpPr>
          <p:cNvPr id="47" name="Text 20"/>
          <p:cNvSpPr txBox="1"/>
          <p:nvPr/>
        </p:nvSpPr>
        <p:spPr>
          <a:xfrm>
            <a:off x="7955280" y="4919471"/>
            <a:ext cx="2743201" cy="109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 lnSpcReduction="10000"/>
          </a:bodyPr>
          <a:lstStyle>
            <a:lvl1pPr algn="ctr" defTabSz="685800">
              <a:defRPr sz="825">
                <a:solidFill>
                  <a:srgbClr val="68737F"/>
                </a:solidFill>
              </a:defRPr>
            </a:lvl1pPr>
          </a:lstStyle>
          <a:p>
            <a:r>
              <a:t>Ratify &amp; Deliver</a:t>
            </a:r>
          </a:p>
        </p:txBody>
      </p:sp>
      <p:sp>
        <p:nvSpPr>
          <p:cNvPr id="48" name="Shape 21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9" name="Text 23"/>
          <p:cNvSpPr txBox="1"/>
          <p:nvPr/>
        </p:nvSpPr>
        <p:spPr>
          <a:xfrm>
            <a:off x="4133820" y="6053327"/>
            <a:ext cx="9372601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200" b="1">
                <a:solidFill>
                  <a:srgbClr val="FFFFFF"/>
                </a:solidFill>
              </a:defRPr>
            </a:lvl1pPr>
          </a:lstStyle>
          <a:p>
            <a:r>
              <a:t>Shape understanding before others define the bargain.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TENTATIVE AGREEMENT → RATIFICATION</a:t>
            </a:r>
          </a:p>
        </p:txBody>
      </p:sp>
      <p:sp>
        <p:nvSpPr>
          <p:cNvPr id="428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Translate Wins Into Public Meaning</a:t>
            </a:r>
          </a:p>
        </p:txBody>
      </p:sp>
      <p:sp>
        <p:nvSpPr>
          <p:cNvPr id="429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0" name="Shape 3"/>
          <p:cNvSpPr/>
          <p:nvPr/>
        </p:nvSpPr>
        <p:spPr>
          <a:xfrm>
            <a:off x="758951" y="1847088"/>
            <a:ext cx="3401569" cy="1024129"/>
          </a:xfrm>
          <a:prstGeom prst="roundRect">
            <a:avLst>
              <a:gd name="adj" fmla="val 4464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1" name="Text 4"/>
          <p:cNvSpPr txBox="1"/>
          <p:nvPr/>
        </p:nvSpPr>
        <p:spPr>
          <a:xfrm>
            <a:off x="896111" y="2112264"/>
            <a:ext cx="312725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 b="1">
                <a:solidFill>
                  <a:srgbClr val="192A43"/>
                </a:solidFill>
              </a:defRPr>
            </a:lvl1pPr>
          </a:lstStyle>
          <a:p>
            <a:r>
              <a:t>CURRENT CONDITION</a:t>
            </a:r>
          </a:p>
        </p:txBody>
      </p:sp>
      <p:sp>
        <p:nvSpPr>
          <p:cNvPr id="432" name="Shape 5"/>
          <p:cNvSpPr/>
          <p:nvPr/>
        </p:nvSpPr>
        <p:spPr>
          <a:xfrm>
            <a:off x="4169664" y="2414016"/>
            <a:ext cx="201169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3" name="Shape 6"/>
          <p:cNvSpPr/>
          <p:nvPr/>
        </p:nvSpPr>
        <p:spPr>
          <a:xfrm>
            <a:off x="4343400" y="1847088"/>
            <a:ext cx="3401568" cy="1024129"/>
          </a:xfrm>
          <a:prstGeom prst="roundRect">
            <a:avLst>
              <a:gd name="adj" fmla="val 4464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4" name="Text 7"/>
          <p:cNvSpPr txBox="1"/>
          <p:nvPr/>
        </p:nvSpPr>
        <p:spPr>
          <a:xfrm>
            <a:off x="4480559" y="2112264"/>
            <a:ext cx="3127249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 b="1">
                <a:solidFill>
                  <a:srgbClr val="192A43"/>
                </a:solidFill>
              </a:defRPr>
            </a:lvl1pPr>
          </a:lstStyle>
          <a:p>
            <a:r>
              <a:t>HUMAN CONSEQUENCE</a:t>
            </a:r>
          </a:p>
        </p:txBody>
      </p:sp>
      <p:sp>
        <p:nvSpPr>
          <p:cNvPr id="435" name="Shape 8"/>
          <p:cNvSpPr/>
          <p:nvPr/>
        </p:nvSpPr>
        <p:spPr>
          <a:xfrm>
            <a:off x="7754111" y="2414016"/>
            <a:ext cx="201169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6" name="Shape 9"/>
          <p:cNvSpPr/>
          <p:nvPr/>
        </p:nvSpPr>
        <p:spPr>
          <a:xfrm>
            <a:off x="7927847" y="1847088"/>
            <a:ext cx="3401569" cy="1024129"/>
          </a:xfrm>
          <a:prstGeom prst="roundRect">
            <a:avLst>
              <a:gd name="adj" fmla="val 4464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7" name="Text 10"/>
          <p:cNvSpPr txBox="1"/>
          <p:nvPr/>
        </p:nvSpPr>
        <p:spPr>
          <a:xfrm>
            <a:off x="8065007" y="2112264"/>
            <a:ext cx="3127249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 b="1">
                <a:solidFill>
                  <a:srgbClr val="192A43"/>
                </a:solidFill>
              </a:defRPr>
            </a:lvl1pPr>
          </a:lstStyle>
          <a:p>
            <a:r>
              <a:t>CONTRACT MECHANISM</a:t>
            </a:r>
          </a:p>
        </p:txBody>
      </p:sp>
      <p:sp>
        <p:nvSpPr>
          <p:cNvPr id="438" name="Text 11"/>
          <p:cNvSpPr txBox="1"/>
          <p:nvPr/>
        </p:nvSpPr>
        <p:spPr>
          <a:xfrm>
            <a:off x="850391" y="3264408"/>
            <a:ext cx="5029201" cy="14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92500" lnSpcReduction="20000"/>
          </a:bodyPr>
          <a:lstStyle>
            <a:lvl1pPr defTabSz="877823">
              <a:defRPr sz="1152" b="1" spc="288">
                <a:solidFill>
                  <a:srgbClr val="3E5D85"/>
                </a:solidFill>
              </a:defRPr>
            </a:lvl1pPr>
          </a:lstStyle>
          <a:p>
            <a:r>
              <a:t>FIVE QUESTIONS FOR EVERY PROPOSAL</a:t>
            </a:r>
          </a:p>
        </p:txBody>
      </p:sp>
      <p:sp>
        <p:nvSpPr>
          <p:cNvPr id="439" name="Shape 12"/>
          <p:cNvSpPr/>
          <p:nvPr/>
        </p:nvSpPr>
        <p:spPr>
          <a:xfrm>
            <a:off x="758951" y="3456432"/>
            <a:ext cx="5212081" cy="393193"/>
          </a:xfrm>
          <a:prstGeom prst="roundRect">
            <a:avLst>
              <a:gd name="adj" fmla="val 1162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40" name="Text 13"/>
          <p:cNvSpPr txBox="1"/>
          <p:nvPr/>
        </p:nvSpPr>
        <p:spPr>
          <a:xfrm>
            <a:off x="1014984" y="3584447"/>
            <a:ext cx="4700016" cy="109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85000" lnSpcReduction="20000"/>
          </a:bodyPr>
          <a:lstStyle>
            <a:lvl1pPr defTabSz="365760">
              <a:defRPr sz="1040">
                <a:solidFill>
                  <a:srgbClr val="20242A"/>
                </a:solidFill>
              </a:defRPr>
            </a:lvl1pPr>
          </a:lstStyle>
          <a:p>
            <a:r>
              <a:t>1. What problem does it solve?</a:t>
            </a:r>
          </a:p>
        </p:txBody>
      </p:sp>
      <p:sp>
        <p:nvSpPr>
          <p:cNvPr id="441" name="Shape 14"/>
          <p:cNvSpPr/>
          <p:nvPr/>
        </p:nvSpPr>
        <p:spPr>
          <a:xfrm>
            <a:off x="6108191" y="3456432"/>
            <a:ext cx="5230369" cy="393193"/>
          </a:xfrm>
          <a:prstGeom prst="roundRect">
            <a:avLst>
              <a:gd name="adj" fmla="val 1162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42" name="Text 15"/>
          <p:cNvSpPr txBox="1"/>
          <p:nvPr/>
        </p:nvSpPr>
        <p:spPr>
          <a:xfrm>
            <a:off x="6364223" y="3584447"/>
            <a:ext cx="4718306" cy="109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85000" lnSpcReduction="20000"/>
          </a:bodyPr>
          <a:lstStyle>
            <a:lvl1pPr defTabSz="365760">
              <a:defRPr sz="1040">
                <a:solidFill>
                  <a:srgbClr val="20242A"/>
                </a:solidFill>
              </a:defRPr>
            </a:lvl1pPr>
          </a:lstStyle>
          <a:p>
            <a:r>
              <a:t>2. Who is affected?</a:t>
            </a:r>
          </a:p>
        </p:txBody>
      </p:sp>
      <p:sp>
        <p:nvSpPr>
          <p:cNvPr id="443" name="Shape 16"/>
          <p:cNvSpPr/>
          <p:nvPr/>
        </p:nvSpPr>
        <p:spPr>
          <a:xfrm>
            <a:off x="758951" y="3950208"/>
            <a:ext cx="5212081" cy="393193"/>
          </a:xfrm>
          <a:prstGeom prst="roundRect">
            <a:avLst>
              <a:gd name="adj" fmla="val 1162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44" name="Text 17"/>
          <p:cNvSpPr txBox="1"/>
          <p:nvPr/>
        </p:nvSpPr>
        <p:spPr>
          <a:xfrm>
            <a:off x="1014984" y="4078223"/>
            <a:ext cx="4700016" cy="109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85000" lnSpcReduction="20000"/>
          </a:bodyPr>
          <a:lstStyle>
            <a:lvl1pPr defTabSz="365760">
              <a:defRPr sz="1040">
                <a:solidFill>
                  <a:srgbClr val="20242A"/>
                </a:solidFill>
              </a:defRPr>
            </a:lvl1pPr>
          </a:lstStyle>
          <a:p>
            <a:r>
              <a:t>3. How are they affected?</a:t>
            </a:r>
          </a:p>
        </p:txBody>
      </p:sp>
      <p:sp>
        <p:nvSpPr>
          <p:cNvPr id="445" name="Shape 18"/>
          <p:cNvSpPr/>
          <p:nvPr/>
        </p:nvSpPr>
        <p:spPr>
          <a:xfrm>
            <a:off x="6108191" y="3950208"/>
            <a:ext cx="5230369" cy="393193"/>
          </a:xfrm>
          <a:prstGeom prst="roundRect">
            <a:avLst>
              <a:gd name="adj" fmla="val 1162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46" name="Text 19"/>
          <p:cNvSpPr txBox="1"/>
          <p:nvPr/>
        </p:nvSpPr>
        <p:spPr>
          <a:xfrm>
            <a:off x="6364223" y="4078223"/>
            <a:ext cx="4718306" cy="109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85000" lnSpcReduction="20000"/>
          </a:bodyPr>
          <a:lstStyle>
            <a:lvl1pPr defTabSz="365760">
              <a:defRPr sz="1040">
                <a:solidFill>
                  <a:srgbClr val="20242A"/>
                </a:solidFill>
              </a:defRPr>
            </a:lvl1pPr>
          </a:lstStyle>
          <a:p>
            <a:r>
              <a:t>4. Why now?</a:t>
            </a:r>
          </a:p>
        </p:txBody>
      </p:sp>
      <p:sp>
        <p:nvSpPr>
          <p:cNvPr id="447" name="Shape 22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TENTATIVE AGREEMENT → RATIFICATION</a:t>
            </a:r>
          </a:p>
        </p:txBody>
      </p:sp>
      <p:sp>
        <p:nvSpPr>
          <p:cNvPr id="450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Announce The Change</a:t>
            </a:r>
          </a:p>
        </p:txBody>
      </p:sp>
      <p:sp>
        <p:nvSpPr>
          <p:cNvPr id="451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2" name="Shape 3"/>
          <p:cNvSpPr/>
          <p:nvPr/>
        </p:nvSpPr>
        <p:spPr>
          <a:xfrm>
            <a:off x="758951" y="1847088"/>
            <a:ext cx="5166361" cy="2971801"/>
          </a:xfrm>
          <a:prstGeom prst="roundRect">
            <a:avLst>
              <a:gd name="adj" fmla="val 153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3" name="Shape 4"/>
          <p:cNvSpPr/>
          <p:nvPr/>
        </p:nvSpPr>
        <p:spPr>
          <a:xfrm>
            <a:off x="758951" y="1847088"/>
            <a:ext cx="64009" cy="2971801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4" name="Text 5"/>
          <p:cNvSpPr txBox="1"/>
          <p:nvPr/>
        </p:nvSpPr>
        <p:spPr>
          <a:xfrm>
            <a:off x="1078991" y="2103120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ANNOUNCE THE CHANGE</a:t>
            </a:r>
          </a:p>
        </p:txBody>
      </p:sp>
      <p:sp>
        <p:nvSpPr>
          <p:cNvPr id="455" name="Text 6"/>
          <p:cNvSpPr txBox="1"/>
          <p:nvPr/>
        </p:nvSpPr>
        <p:spPr>
          <a:xfrm>
            <a:off x="1106424" y="2514600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Connect back to member priorities</a:t>
            </a:r>
          </a:p>
        </p:txBody>
      </p:sp>
      <p:sp>
        <p:nvSpPr>
          <p:cNvPr id="456" name="Text 7"/>
          <p:cNvSpPr txBox="1"/>
          <p:nvPr/>
        </p:nvSpPr>
        <p:spPr>
          <a:xfrm>
            <a:off x="1106424" y="3255264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Name gains, limits, and effective dates</a:t>
            </a:r>
          </a:p>
        </p:txBody>
      </p:sp>
      <p:sp>
        <p:nvSpPr>
          <p:cNvPr id="457" name="Text 8"/>
          <p:cNvSpPr txBox="1"/>
          <p:nvPr/>
        </p:nvSpPr>
        <p:spPr>
          <a:xfrm>
            <a:off x="1106424" y="3995928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Explain what happens before it is final</a:t>
            </a:r>
          </a:p>
        </p:txBody>
      </p:sp>
      <p:sp>
        <p:nvSpPr>
          <p:cNvPr id="458" name="Shape 9"/>
          <p:cNvSpPr/>
          <p:nvPr/>
        </p:nvSpPr>
        <p:spPr>
          <a:xfrm>
            <a:off x="6172200" y="1847088"/>
            <a:ext cx="5166360" cy="2971801"/>
          </a:xfrm>
          <a:prstGeom prst="roundRect">
            <a:avLst>
              <a:gd name="adj" fmla="val 153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59" name="Shape 10"/>
          <p:cNvSpPr/>
          <p:nvPr/>
        </p:nvSpPr>
        <p:spPr>
          <a:xfrm>
            <a:off x="6172200" y="1847088"/>
            <a:ext cx="64008" cy="2971801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0" name="Text 11"/>
          <p:cNvSpPr txBox="1"/>
          <p:nvPr/>
        </p:nvSpPr>
        <p:spPr>
          <a:xfrm>
            <a:off x="6492240" y="2103120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MEMBERS DECIDE</a:t>
            </a:r>
          </a:p>
        </p:txBody>
      </p:sp>
      <p:sp>
        <p:nvSpPr>
          <p:cNvPr id="461" name="Text 12"/>
          <p:cNvSpPr txBox="1"/>
          <p:nvPr/>
        </p:nvSpPr>
        <p:spPr>
          <a:xfrm>
            <a:off x="6519671" y="2514600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Full language + plain summary</a:t>
            </a:r>
          </a:p>
        </p:txBody>
      </p:sp>
      <p:sp>
        <p:nvSpPr>
          <p:cNvPr id="462" name="Text 13"/>
          <p:cNvSpPr txBox="1"/>
          <p:nvPr/>
        </p:nvSpPr>
        <p:spPr>
          <a:xfrm>
            <a:off x="6519671" y="3255264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Hard questions + representative scenarios</a:t>
            </a:r>
          </a:p>
        </p:txBody>
      </p:sp>
      <p:sp>
        <p:nvSpPr>
          <p:cNvPr id="463" name="Text 14"/>
          <p:cNvSpPr txBox="1"/>
          <p:nvPr/>
        </p:nvSpPr>
        <p:spPr>
          <a:xfrm>
            <a:off x="6519671" y="3995928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Clear vote process + deadlines</a:t>
            </a:r>
          </a:p>
        </p:txBody>
      </p:sp>
      <p:sp>
        <p:nvSpPr>
          <p:cNvPr id="464" name="Shape 15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AFTER THE VOTE + IMPLEMENTATION</a:t>
            </a:r>
          </a:p>
        </p:txBody>
      </p:sp>
      <p:sp>
        <p:nvSpPr>
          <p:cNvPr id="467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Return With Value, Make It Visible</a:t>
            </a:r>
          </a:p>
        </p:txBody>
      </p:sp>
      <p:sp>
        <p:nvSpPr>
          <p:cNvPr id="468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69" name="Shape 3"/>
          <p:cNvSpPr/>
          <p:nvPr/>
        </p:nvSpPr>
        <p:spPr>
          <a:xfrm>
            <a:off x="758951" y="1847088"/>
            <a:ext cx="5166361" cy="2971801"/>
          </a:xfrm>
          <a:prstGeom prst="roundRect">
            <a:avLst>
              <a:gd name="adj" fmla="val 153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70" name="Shape 4"/>
          <p:cNvSpPr/>
          <p:nvPr/>
        </p:nvSpPr>
        <p:spPr>
          <a:xfrm>
            <a:off x="758951" y="1847088"/>
            <a:ext cx="64009" cy="2971801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71" name="Text 5"/>
          <p:cNvSpPr txBox="1"/>
          <p:nvPr/>
        </p:nvSpPr>
        <p:spPr>
          <a:xfrm>
            <a:off x="1078991" y="2103120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IMPLEMENTATION</a:t>
            </a:r>
          </a:p>
        </p:txBody>
      </p:sp>
      <p:sp>
        <p:nvSpPr>
          <p:cNvPr id="472" name="Text 6"/>
          <p:cNvSpPr txBox="1"/>
          <p:nvPr/>
        </p:nvSpPr>
        <p:spPr>
          <a:xfrm>
            <a:off x="1106424" y="2514600"/>
            <a:ext cx="4480560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What changes now</a:t>
            </a:r>
          </a:p>
        </p:txBody>
      </p:sp>
      <p:sp>
        <p:nvSpPr>
          <p:cNvPr id="473" name="Shape 15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74" name="Text 17"/>
          <p:cNvSpPr txBox="1"/>
          <p:nvPr/>
        </p:nvSpPr>
        <p:spPr>
          <a:xfrm>
            <a:off x="1965960" y="6044184"/>
            <a:ext cx="9372601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200" b="1">
                <a:solidFill>
                  <a:srgbClr val="FFFFFF"/>
                </a:solidFill>
              </a:defRPr>
            </a:lvl1pPr>
          </a:lstStyle>
          <a:p>
            <a:r>
              <a:t>The story does not end when votes are counted. A contract becomes real through communication, use and enforcement.</a:t>
            </a:r>
          </a:p>
        </p:txBody>
      </p:sp>
      <p:sp>
        <p:nvSpPr>
          <p:cNvPr id="475" name="What changes later"/>
          <p:cNvSpPr txBox="1"/>
          <p:nvPr/>
        </p:nvSpPr>
        <p:spPr>
          <a:xfrm>
            <a:off x="1078991" y="3226722"/>
            <a:ext cx="1526597" cy="276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What changes later</a:t>
            </a:r>
          </a:p>
        </p:txBody>
      </p:sp>
      <p:sp>
        <p:nvSpPr>
          <p:cNvPr id="476" name="Text 14"/>
          <p:cNvSpPr txBox="1"/>
          <p:nvPr/>
        </p:nvSpPr>
        <p:spPr>
          <a:xfrm>
            <a:off x="1078991" y="4027932"/>
            <a:ext cx="4480561" cy="292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300">
                <a:solidFill>
                  <a:srgbClr val="20242A"/>
                </a:solidFill>
              </a:defRPr>
            </a:lvl1pPr>
          </a:lstStyle>
          <a:p>
            <a:r>
              <a:t>What still needs enforcement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Text 0"/>
          <p:cNvSpPr txBox="1"/>
          <p:nvPr/>
        </p:nvSpPr>
        <p:spPr>
          <a:xfrm>
            <a:off x="603504" y="521208"/>
            <a:ext cx="274320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 b="1">
                <a:solidFill>
                  <a:srgbClr val="3E5D85"/>
                </a:solidFill>
              </a:defRPr>
            </a:lvl1pPr>
          </a:lstStyle>
          <a:p>
            <a:r>
              <a:t>AFSA WORKSHOP</a:t>
            </a:r>
          </a:p>
        </p:txBody>
      </p:sp>
      <p:sp>
        <p:nvSpPr>
          <p:cNvPr id="479" name="Text 1"/>
          <p:cNvSpPr txBox="1"/>
          <p:nvPr/>
        </p:nvSpPr>
        <p:spPr>
          <a:xfrm>
            <a:off x="603504" y="1709927"/>
            <a:ext cx="4572001" cy="594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3800" b="1">
                <a:solidFill>
                  <a:srgbClr val="20242A"/>
                </a:solidFill>
              </a:defRPr>
            </a:lvl1pPr>
          </a:lstStyle>
          <a:p>
            <a:r>
              <a:t>The Rollout:</a:t>
            </a:r>
          </a:p>
        </p:txBody>
      </p:sp>
      <p:sp>
        <p:nvSpPr>
          <p:cNvPr id="480" name="Text 2"/>
          <p:cNvSpPr txBox="1"/>
          <p:nvPr/>
        </p:nvSpPr>
        <p:spPr>
          <a:xfrm>
            <a:off x="603504" y="2359151"/>
            <a:ext cx="8046719" cy="4754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>
              <a:defRPr sz="3200" b="1">
                <a:solidFill>
                  <a:srgbClr val="20242A"/>
                </a:solidFill>
              </a:defRPr>
            </a:lvl1pPr>
          </a:lstStyle>
          <a:p>
            <a:r>
              <a:t>Building Power Through Story</a:t>
            </a:r>
          </a:p>
        </p:txBody>
      </p:sp>
      <p:sp>
        <p:nvSpPr>
          <p:cNvPr id="481" name="Shape 3"/>
          <p:cNvSpPr/>
          <p:nvPr/>
        </p:nvSpPr>
        <p:spPr>
          <a:xfrm>
            <a:off x="603503" y="3145535"/>
            <a:ext cx="11018522" cy="1"/>
          </a:xfrm>
          <a:prstGeom prst="line">
            <a:avLst/>
          </a:prstGeom>
          <a:ln w="22860">
            <a:solidFill>
              <a:srgbClr val="3E5D85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82" name="Text 4"/>
          <p:cNvSpPr txBox="1"/>
          <p:nvPr/>
        </p:nvSpPr>
        <p:spPr>
          <a:xfrm>
            <a:off x="603504" y="3547871"/>
            <a:ext cx="4754880" cy="274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defTabSz="685800">
              <a:defRPr sz="1275" b="1">
                <a:solidFill>
                  <a:srgbClr val="68737F"/>
                </a:solidFill>
              </a:defRPr>
            </a:lvl1pPr>
          </a:lstStyle>
          <a:p>
            <a:r>
              <a:t>How to Create Leverage Before, During, and After Bargaining</a:t>
            </a:r>
          </a:p>
        </p:txBody>
      </p:sp>
      <p:sp>
        <p:nvSpPr>
          <p:cNvPr id="483" name="Shape 5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MICRO-STORIES</a:t>
            </a:r>
          </a:p>
        </p:txBody>
      </p:sp>
      <p:sp>
        <p:nvSpPr>
          <p:cNvPr id="52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From Contract Language to Lived Experience</a:t>
            </a:r>
          </a:p>
        </p:txBody>
      </p:sp>
      <p:sp>
        <p:nvSpPr>
          <p:cNvPr id="53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4" name="Shape 3"/>
          <p:cNvSpPr/>
          <p:nvPr/>
        </p:nvSpPr>
        <p:spPr>
          <a:xfrm>
            <a:off x="804672" y="1874520"/>
            <a:ext cx="3337560" cy="1115569"/>
          </a:xfrm>
          <a:prstGeom prst="roundRect">
            <a:avLst>
              <a:gd name="adj" fmla="val 409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5" name="Text 4"/>
          <p:cNvSpPr txBox="1"/>
          <p:nvPr/>
        </p:nvSpPr>
        <p:spPr>
          <a:xfrm>
            <a:off x="941832" y="2121407"/>
            <a:ext cx="306324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PERSON</a:t>
            </a:r>
          </a:p>
        </p:txBody>
      </p:sp>
      <p:sp>
        <p:nvSpPr>
          <p:cNvPr id="56" name="Text 5"/>
          <p:cNvSpPr txBox="1"/>
          <p:nvPr/>
        </p:nvSpPr>
        <p:spPr>
          <a:xfrm>
            <a:off x="969263" y="2569464"/>
            <a:ext cx="3008378" cy="2834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Someone in a concrete situation</a:t>
            </a:r>
          </a:p>
        </p:txBody>
      </p:sp>
      <p:sp>
        <p:nvSpPr>
          <p:cNvPr id="57" name="Shape 6"/>
          <p:cNvSpPr/>
          <p:nvPr/>
        </p:nvSpPr>
        <p:spPr>
          <a:xfrm>
            <a:off x="4160520" y="2450592"/>
            <a:ext cx="201169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8" name="Shape 7"/>
          <p:cNvSpPr/>
          <p:nvPr/>
        </p:nvSpPr>
        <p:spPr>
          <a:xfrm>
            <a:off x="4370832" y="1874520"/>
            <a:ext cx="3337560" cy="1115569"/>
          </a:xfrm>
          <a:prstGeom prst="roundRect">
            <a:avLst>
              <a:gd name="adj" fmla="val 409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9" name="Text 8"/>
          <p:cNvSpPr txBox="1"/>
          <p:nvPr/>
        </p:nvSpPr>
        <p:spPr>
          <a:xfrm>
            <a:off x="4507991" y="2121407"/>
            <a:ext cx="306324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CONSEQUENCE</a:t>
            </a:r>
          </a:p>
        </p:txBody>
      </p:sp>
      <p:sp>
        <p:nvSpPr>
          <p:cNvPr id="60" name="Text 9"/>
          <p:cNvSpPr txBox="1"/>
          <p:nvPr/>
        </p:nvSpPr>
        <p:spPr>
          <a:xfrm>
            <a:off x="4535423" y="2569464"/>
            <a:ext cx="3008377" cy="2834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An impact people can picture</a:t>
            </a:r>
          </a:p>
        </p:txBody>
      </p:sp>
      <p:sp>
        <p:nvSpPr>
          <p:cNvPr id="61" name="Shape 10"/>
          <p:cNvSpPr/>
          <p:nvPr/>
        </p:nvSpPr>
        <p:spPr>
          <a:xfrm>
            <a:off x="7726680" y="2450592"/>
            <a:ext cx="201169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2" name="Shape 11"/>
          <p:cNvSpPr/>
          <p:nvPr/>
        </p:nvSpPr>
        <p:spPr>
          <a:xfrm>
            <a:off x="7936992" y="1874520"/>
            <a:ext cx="3337561" cy="1115569"/>
          </a:xfrm>
          <a:prstGeom prst="roundRect">
            <a:avLst>
              <a:gd name="adj" fmla="val 409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3" name="Text 12"/>
          <p:cNvSpPr txBox="1"/>
          <p:nvPr/>
        </p:nvSpPr>
        <p:spPr>
          <a:xfrm>
            <a:off x="8074152" y="2121407"/>
            <a:ext cx="306324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 b="1">
                <a:solidFill>
                  <a:srgbClr val="192A43"/>
                </a:solidFill>
              </a:defRPr>
            </a:lvl1pPr>
          </a:lstStyle>
          <a:p>
            <a:r>
              <a:t>CHANGE</a:t>
            </a:r>
          </a:p>
        </p:txBody>
      </p:sp>
      <p:sp>
        <p:nvSpPr>
          <p:cNvPr id="64" name="Text 13"/>
          <p:cNvSpPr txBox="1"/>
          <p:nvPr/>
        </p:nvSpPr>
        <p:spPr>
          <a:xfrm>
            <a:off x="8101583" y="2569464"/>
            <a:ext cx="3008377" cy="2834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000">
                <a:solidFill>
                  <a:srgbClr val="68737F"/>
                </a:solidFill>
              </a:defRPr>
            </a:lvl1pPr>
          </a:lstStyle>
          <a:p>
            <a:r>
              <a:t>A plausible path to improvement</a:t>
            </a:r>
          </a:p>
        </p:txBody>
      </p:sp>
      <p:sp>
        <p:nvSpPr>
          <p:cNvPr id="65" name="Text 14"/>
          <p:cNvSpPr txBox="1"/>
          <p:nvPr/>
        </p:nvSpPr>
        <p:spPr>
          <a:xfrm>
            <a:off x="896111" y="3310128"/>
            <a:ext cx="5943601" cy="14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92500" lnSpcReduction="20000"/>
          </a:bodyPr>
          <a:lstStyle>
            <a:lvl1pPr defTabSz="877823">
              <a:defRPr sz="1152" b="1" spc="288">
                <a:solidFill>
                  <a:srgbClr val="3E5D85"/>
                </a:solidFill>
              </a:defRPr>
            </a:lvl1pPr>
          </a:lstStyle>
          <a:p>
            <a:r>
              <a:t>STORY LETS THE AUDIENCE REHEARSE THE STAKES</a:t>
            </a:r>
          </a:p>
        </p:txBody>
      </p:sp>
      <p:sp>
        <p:nvSpPr>
          <p:cNvPr id="66" name="Shape 15"/>
          <p:cNvSpPr/>
          <p:nvPr/>
        </p:nvSpPr>
        <p:spPr>
          <a:xfrm>
            <a:off x="804672" y="3493008"/>
            <a:ext cx="3374136" cy="429769"/>
          </a:xfrm>
          <a:prstGeom prst="roundRect">
            <a:avLst>
              <a:gd name="adj" fmla="val 10638"/>
            </a:avLst>
          </a:prstGeom>
          <a:solidFill>
            <a:srgbClr val="E9EFF6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7" name="Text 16"/>
          <p:cNvSpPr txBox="1"/>
          <p:nvPr/>
        </p:nvSpPr>
        <p:spPr>
          <a:xfrm>
            <a:off x="941832" y="3593591"/>
            <a:ext cx="3099817" cy="1645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algn="ctr">
              <a:defRPr sz="1100">
                <a:solidFill>
                  <a:srgbClr val="20242A"/>
                </a:solidFill>
              </a:defRPr>
            </a:lvl1pPr>
          </a:lstStyle>
          <a:p>
            <a:r>
              <a:t>SEE the situation</a:t>
            </a:r>
          </a:p>
        </p:txBody>
      </p:sp>
      <p:sp>
        <p:nvSpPr>
          <p:cNvPr id="68" name="Shape 17"/>
          <p:cNvSpPr/>
          <p:nvPr/>
        </p:nvSpPr>
        <p:spPr>
          <a:xfrm>
            <a:off x="4361688" y="3493008"/>
            <a:ext cx="3374136" cy="429769"/>
          </a:xfrm>
          <a:prstGeom prst="roundRect">
            <a:avLst>
              <a:gd name="adj" fmla="val 10638"/>
            </a:avLst>
          </a:prstGeom>
          <a:solidFill>
            <a:srgbClr val="E9EFF6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9" name="Text 18"/>
          <p:cNvSpPr txBox="1"/>
          <p:nvPr/>
        </p:nvSpPr>
        <p:spPr>
          <a:xfrm>
            <a:off x="4498847" y="3593591"/>
            <a:ext cx="3099817" cy="1645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algn="ctr">
              <a:defRPr sz="1100">
                <a:solidFill>
                  <a:srgbClr val="20242A"/>
                </a:solidFill>
              </a:defRPr>
            </a:lvl1pPr>
          </a:lstStyle>
          <a:p>
            <a:r>
              <a:t>FEEL the impact</a:t>
            </a:r>
          </a:p>
        </p:txBody>
      </p:sp>
      <p:sp>
        <p:nvSpPr>
          <p:cNvPr id="70" name="Shape 19"/>
          <p:cNvSpPr/>
          <p:nvPr/>
        </p:nvSpPr>
        <p:spPr>
          <a:xfrm>
            <a:off x="7918704" y="3493008"/>
            <a:ext cx="3374137" cy="429769"/>
          </a:xfrm>
          <a:prstGeom prst="roundRect">
            <a:avLst>
              <a:gd name="adj" fmla="val 10638"/>
            </a:avLst>
          </a:prstGeom>
          <a:solidFill>
            <a:srgbClr val="E9EFF6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1" name="Text 20"/>
          <p:cNvSpPr txBox="1"/>
          <p:nvPr/>
        </p:nvSpPr>
        <p:spPr>
          <a:xfrm>
            <a:off x="8055864" y="3593591"/>
            <a:ext cx="3099817" cy="1645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algn="ctr">
              <a:defRPr sz="1100">
                <a:solidFill>
                  <a:srgbClr val="20242A"/>
                </a:solidFill>
              </a:defRPr>
            </a:lvl1pPr>
          </a:lstStyle>
          <a:p>
            <a:r>
              <a:t>ANTICIPATE the benefit</a:t>
            </a:r>
          </a:p>
        </p:txBody>
      </p:sp>
      <p:sp>
        <p:nvSpPr>
          <p:cNvPr id="72" name="Text 21"/>
          <p:cNvSpPr txBox="1"/>
          <p:nvPr/>
        </p:nvSpPr>
        <p:spPr>
          <a:xfrm>
            <a:off x="896111" y="4251959"/>
            <a:ext cx="4114801" cy="14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92500" lnSpcReduction="20000"/>
          </a:bodyPr>
          <a:lstStyle>
            <a:lvl1pPr defTabSz="877823">
              <a:defRPr sz="1152" b="1" spc="288">
                <a:solidFill>
                  <a:srgbClr val="3E5D85"/>
                </a:solidFill>
              </a:defRPr>
            </a:lvl1pPr>
          </a:lstStyle>
          <a:p>
            <a:r>
              <a:t>INFORMATION VS. EXPERIENCE</a:t>
            </a:r>
          </a:p>
        </p:txBody>
      </p:sp>
      <p:sp>
        <p:nvSpPr>
          <p:cNvPr id="73" name="Text 22"/>
          <p:cNvSpPr txBox="1"/>
          <p:nvPr/>
        </p:nvSpPr>
        <p:spPr>
          <a:xfrm>
            <a:off x="1421891" y="4526279"/>
            <a:ext cx="2103121" cy="2194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200">
                <a:solidFill>
                  <a:srgbClr val="20242A"/>
                </a:solidFill>
              </a:defRPr>
            </a:lvl1pPr>
          </a:lstStyle>
          <a:p>
            <a:r>
              <a:t>”We need more funding“</a:t>
            </a:r>
          </a:p>
        </p:txBody>
      </p:sp>
      <p:sp>
        <p:nvSpPr>
          <p:cNvPr id="74" name="Shape 23"/>
          <p:cNvSpPr/>
          <p:nvPr/>
        </p:nvSpPr>
        <p:spPr>
          <a:xfrm>
            <a:off x="4251959" y="4745735"/>
            <a:ext cx="22860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5" name="Text 24"/>
          <p:cNvSpPr txBox="1"/>
          <p:nvPr/>
        </p:nvSpPr>
        <p:spPr>
          <a:xfrm>
            <a:off x="4713732" y="4556861"/>
            <a:ext cx="2651761" cy="2194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200">
                <a:solidFill>
                  <a:srgbClr val="20242A"/>
                </a:solidFill>
              </a:defRPr>
            </a:lvl1pPr>
          </a:lstStyle>
          <a:p>
            <a:r>
              <a:t>”Picture reality without it“</a:t>
            </a:r>
          </a:p>
        </p:txBody>
      </p:sp>
      <p:sp>
        <p:nvSpPr>
          <p:cNvPr id="76" name="Shape 25"/>
          <p:cNvSpPr/>
          <p:nvPr/>
        </p:nvSpPr>
        <p:spPr>
          <a:xfrm>
            <a:off x="7726680" y="4745735"/>
            <a:ext cx="22860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7" name="Text 26"/>
          <p:cNvSpPr txBox="1"/>
          <p:nvPr/>
        </p:nvSpPr>
        <p:spPr>
          <a:xfrm>
            <a:off x="8234172" y="4526279"/>
            <a:ext cx="2743201" cy="2194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200">
                <a:solidFill>
                  <a:srgbClr val="20242A"/>
                </a:solidFill>
              </a:defRPr>
            </a:lvl1pPr>
          </a:lstStyle>
          <a:p>
            <a:r>
              <a:t>”Imagine what our proposal changes“</a:t>
            </a:r>
          </a:p>
        </p:txBody>
      </p:sp>
      <p:sp>
        <p:nvSpPr>
          <p:cNvPr id="78" name="Shape 27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9" name="Text 29"/>
          <p:cNvSpPr txBox="1"/>
          <p:nvPr/>
        </p:nvSpPr>
        <p:spPr>
          <a:xfrm>
            <a:off x="3718559" y="6053329"/>
            <a:ext cx="9372601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200" b="1">
                <a:solidFill>
                  <a:srgbClr val="FFFFFF"/>
                </a:solidFill>
              </a:defRPr>
            </a:lvl1pPr>
          </a:lstStyle>
          <a:p>
            <a:r>
              <a:t>Translate contract language into visible cause and effect.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MACRO-STORY</a:t>
            </a:r>
          </a:p>
        </p:txBody>
      </p:sp>
      <p:sp>
        <p:nvSpPr>
          <p:cNvPr id="82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Every Message Is a Chapter</a:t>
            </a:r>
          </a:p>
        </p:txBody>
      </p:sp>
      <p:sp>
        <p:nvSpPr>
          <p:cNvPr id="83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4" name="Shape 3"/>
          <p:cNvSpPr/>
          <p:nvPr/>
        </p:nvSpPr>
        <p:spPr>
          <a:xfrm>
            <a:off x="758951" y="1901951"/>
            <a:ext cx="2002537" cy="1572769"/>
          </a:xfrm>
          <a:prstGeom prst="roundRect">
            <a:avLst>
              <a:gd name="adj" fmla="val 2907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5" name="Text 4"/>
          <p:cNvSpPr txBox="1"/>
          <p:nvPr/>
        </p:nvSpPr>
        <p:spPr>
          <a:xfrm>
            <a:off x="896111" y="2130551"/>
            <a:ext cx="1728217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/>
          <a:p>
            <a:pPr algn="ctr" defTabSz="841247">
              <a:defRPr sz="828" b="1">
                <a:solidFill>
                  <a:srgbClr val="192A43"/>
                </a:solidFill>
              </a:defRPr>
            </a:pPr>
            <a:r>
              <a:t>KNOWN</a:t>
            </a:r>
          </a:p>
          <a:p>
            <a:pPr algn="ctr" defTabSz="841247">
              <a:defRPr sz="828" b="1">
                <a:solidFill>
                  <a:srgbClr val="192A43"/>
                </a:solidFill>
              </a:defRPr>
            </a:pPr>
            <a:r>
              <a:t>WORLD</a:t>
            </a:r>
          </a:p>
        </p:txBody>
      </p:sp>
      <p:sp>
        <p:nvSpPr>
          <p:cNvPr id="86" name="Text 5"/>
          <p:cNvSpPr txBox="1"/>
          <p:nvPr/>
        </p:nvSpPr>
        <p:spPr>
          <a:xfrm>
            <a:off x="923544" y="2889504"/>
            <a:ext cx="1673351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ctr">
              <a:defRPr sz="900">
                <a:solidFill>
                  <a:srgbClr val="68737F"/>
                </a:solidFill>
              </a:defRPr>
            </a:pPr>
            <a:r>
              <a:t>Current</a:t>
            </a:r>
          </a:p>
          <a:p>
            <a:pPr algn="ctr">
              <a:defRPr sz="900">
                <a:solidFill>
                  <a:srgbClr val="68737F"/>
                </a:solidFill>
              </a:defRPr>
            </a:pPr>
            <a:r>
              <a:t>conditions</a:t>
            </a:r>
          </a:p>
        </p:txBody>
      </p:sp>
      <p:sp>
        <p:nvSpPr>
          <p:cNvPr id="87" name="Shape 6"/>
          <p:cNvSpPr/>
          <p:nvPr/>
        </p:nvSpPr>
        <p:spPr>
          <a:xfrm>
            <a:off x="2779776" y="2715767"/>
            <a:ext cx="18288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8" name="Shape 7"/>
          <p:cNvSpPr/>
          <p:nvPr/>
        </p:nvSpPr>
        <p:spPr>
          <a:xfrm>
            <a:off x="2898648" y="1901951"/>
            <a:ext cx="2002536" cy="1572769"/>
          </a:xfrm>
          <a:prstGeom prst="roundRect">
            <a:avLst>
              <a:gd name="adj" fmla="val 2907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9" name="Text 8"/>
          <p:cNvSpPr txBox="1"/>
          <p:nvPr/>
        </p:nvSpPr>
        <p:spPr>
          <a:xfrm>
            <a:off x="3035807" y="2130551"/>
            <a:ext cx="1728217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 b="1">
                <a:solidFill>
                  <a:srgbClr val="192A43"/>
                </a:solidFill>
              </a:defRPr>
            </a:lvl1pPr>
          </a:lstStyle>
          <a:p>
            <a:r>
              <a:t>CALL</a:t>
            </a:r>
          </a:p>
        </p:txBody>
      </p:sp>
      <p:sp>
        <p:nvSpPr>
          <p:cNvPr id="90" name="Text 9"/>
          <p:cNvSpPr txBox="1"/>
          <p:nvPr/>
        </p:nvSpPr>
        <p:spPr>
          <a:xfrm>
            <a:off x="3063239" y="2889504"/>
            <a:ext cx="1673352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>
                <a:solidFill>
                  <a:srgbClr val="68737F"/>
                </a:solidFill>
              </a:defRPr>
            </a:lvl1pPr>
          </a:lstStyle>
          <a:p>
            <a:r>
              <a:t>Why bargain now</a:t>
            </a:r>
          </a:p>
        </p:txBody>
      </p:sp>
      <p:sp>
        <p:nvSpPr>
          <p:cNvPr id="91" name="Shape 10"/>
          <p:cNvSpPr/>
          <p:nvPr/>
        </p:nvSpPr>
        <p:spPr>
          <a:xfrm>
            <a:off x="4919471" y="2715767"/>
            <a:ext cx="18288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2" name="Shape 11"/>
          <p:cNvSpPr/>
          <p:nvPr/>
        </p:nvSpPr>
        <p:spPr>
          <a:xfrm>
            <a:off x="5038344" y="1901951"/>
            <a:ext cx="2002536" cy="1572769"/>
          </a:xfrm>
          <a:prstGeom prst="roundRect">
            <a:avLst>
              <a:gd name="adj" fmla="val 2907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3" name="Text 12"/>
          <p:cNvSpPr txBox="1"/>
          <p:nvPr/>
        </p:nvSpPr>
        <p:spPr>
          <a:xfrm>
            <a:off x="5175503" y="2130551"/>
            <a:ext cx="1728217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 b="1">
                <a:solidFill>
                  <a:srgbClr val="192A43"/>
                </a:solidFill>
              </a:defRPr>
            </a:lvl1pPr>
          </a:lstStyle>
          <a:p>
            <a:r>
              <a:t>TESTS</a:t>
            </a:r>
          </a:p>
        </p:txBody>
      </p:sp>
      <p:sp>
        <p:nvSpPr>
          <p:cNvPr id="94" name="Text 13"/>
          <p:cNvSpPr txBox="1"/>
          <p:nvPr/>
        </p:nvSpPr>
        <p:spPr>
          <a:xfrm>
            <a:off x="5202935" y="2889504"/>
            <a:ext cx="1673352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ctr">
              <a:defRPr sz="900">
                <a:solidFill>
                  <a:srgbClr val="68737F"/>
                </a:solidFill>
              </a:defRPr>
            </a:pPr>
            <a:r>
              <a:t>Proposals +</a:t>
            </a:r>
          </a:p>
          <a:p>
            <a:pPr algn="ctr">
              <a:defRPr sz="900">
                <a:solidFill>
                  <a:srgbClr val="68737F"/>
                </a:solidFill>
              </a:defRPr>
            </a:pPr>
            <a:r>
              <a:t>sessions</a:t>
            </a:r>
          </a:p>
        </p:txBody>
      </p:sp>
      <p:sp>
        <p:nvSpPr>
          <p:cNvPr id="95" name="Shape 14"/>
          <p:cNvSpPr/>
          <p:nvPr/>
        </p:nvSpPr>
        <p:spPr>
          <a:xfrm>
            <a:off x="7059168" y="2715767"/>
            <a:ext cx="18288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6" name="Shape 15"/>
          <p:cNvSpPr/>
          <p:nvPr/>
        </p:nvSpPr>
        <p:spPr>
          <a:xfrm>
            <a:off x="7178040" y="1901951"/>
            <a:ext cx="2002537" cy="1572769"/>
          </a:xfrm>
          <a:prstGeom prst="roundRect">
            <a:avLst>
              <a:gd name="adj" fmla="val 2907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7" name="Text 16"/>
          <p:cNvSpPr txBox="1"/>
          <p:nvPr/>
        </p:nvSpPr>
        <p:spPr>
          <a:xfrm>
            <a:off x="7315200" y="2130551"/>
            <a:ext cx="1728217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 b="1">
                <a:solidFill>
                  <a:srgbClr val="192A43"/>
                </a:solidFill>
              </a:defRPr>
            </a:lvl1pPr>
          </a:lstStyle>
          <a:p>
            <a:r>
              <a:t>TURN</a:t>
            </a:r>
          </a:p>
        </p:txBody>
      </p:sp>
      <p:sp>
        <p:nvSpPr>
          <p:cNvPr id="98" name="Text 17"/>
          <p:cNvSpPr txBox="1"/>
          <p:nvPr/>
        </p:nvSpPr>
        <p:spPr>
          <a:xfrm>
            <a:off x="7342631" y="2889504"/>
            <a:ext cx="1673352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ctr">
              <a:defRPr sz="900">
                <a:solidFill>
                  <a:srgbClr val="68737F"/>
                </a:solidFill>
              </a:defRPr>
            </a:pPr>
            <a:r>
              <a:t>Escalate or</a:t>
            </a:r>
          </a:p>
          <a:p>
            <a:pPr algn="ctr">
              <a:defRPr sz="900">
                <a:solidFill>
                  <a:srgbClr val="68737F"/>
                </a:solidFill>
              </a:defRPr>
            </a:pPr>
            <a:r>
              <a:t>Resolve</a:t>
            </a:r>
          </a:p>
        </p:txBody>
      </p:sp>
      <p:sp>
        <p:nvSpPr>
          <p:cNvPr id="99" name="Shape 18"/>
          <p:cNvSpPr/>
          <p:nvPr/>
        </p:nvSpPr>
        <p:spPr>
          <a:xfrm>
            <a:off x="9198864" y="2715767"/>
            <a:ext cx="18288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Shape 19"/>
          <p:cNvSpPr/>
          <p:nvPr/>
        </p:nvSpPr>
        <p:spPr>
          <a:xfrm>
            <a:off x="9317735" y="1901951"/>
            <a:ext cx="2002537" cy="1572769"/>
          </a:xfrm>
          <a:prstGeom prst="roundRect">
            <a:avLst>
              <a:gd name="adj" fmla="val 2907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1" name="Text 20"/>
          <p:cNvSpPr txBox="1"/>
          <p:nvPr/>
        </p:nvSpPr>
        <p:spPr>
          <a:xfrm>
            <a:off x="9454895" y="2130551"/>
            <a:ext cx="1728217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900" b="1">
                <a:solidFill>
                  <a:srgbClr val="192A43"/>
                </a:solidFill>
              </a:defRPr>
            </a:lvl1pPr>
          </a:lstStyle>
          <a:p>
            <a:r>
              <a:t>NEW WORLD</a:t>
            </a:r>
          </a:p>
        </p:txBody>
      </p:sp>
      <p:sp>
        <p:nvSpPr>
          <p:cNvPr id="102" name="Text 21"/>
          <p:cNvSpPr txBox="1"/>
          <p:nvPr/>
        </p:nvSpPr>
        <p:spPr>
          <a:xfrm>
            <a:off x="9482328" y="2889504"/>
            <a:ext cx="1673352" cy="448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ctr">
              <a:defRPr sz="900">
                <a:solidFill>
                  <a:srgbClr val="68737F"/>
                </a:solidFill>
              </a:defRPr>
            </a:pPr>
            <a:r>
              <a:t>Vote +</a:t>
            </a:r>
          </a:p>
          <a:p>
            <a:pPr algn="ctr">
              <a:defRPr sz="900">
                <a:solidFill>
                  <a:srgbClr val="68737F"/>
                </a:solidFill>
              </a:defRPr>
            </a:pPr>
            <a:r>
              <a:t>implementation</a:t>
            </a:r>
          </a:p>
        </p:txBody>
      </p:sp>
      <p:sp>
        <p:nvSpPr>
          <p:cNvPr id="103" name="Text 22"/>
          <p:cNvSpPr txBox="1"/>
          <p:nvPr/>
        </p:nvSpPr>
        <p:spPr>
          <a:xfrm>
            <a:off x="850391" y="3849623"/>
            <a:ext cx="6035042" cy="14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fontScale="92500" lnSpcReduction="20000"/>
          </a:bodyPr>
          <a:lstStyle>
            <a:lvl1pPr defTabSz="877823">
              <a:defRPr sz="1152" b="1" spc="288">
                <a:solidFill>
                  <a:srgbClr val="3E5D85"/>
                </a:solidFill>
              </a:defRPr>
            </a:lvl1pPr>
          </a:lstStyle>
          <a:p>
            <a:r>
              <a:t>TOUCHPOINTS ADVANCE THE SAME NEGOTIATION STORY</a:t>
            </a:r>
          </a:p>
        </p:txBody>
      </p:sp>
      <p:sp>
        <p:nvSpPr>
          <p:cNvPr id="104" name="Shape 23"/>
          <p:cNvSpPr/>
          <p:nvPr/>
        </p:nvSpPr>
        <p:spPr>
          <a:xfrm>
            <a:off x="758951" y="4087367"/>
            <a:ext cx="3383281" cy="713233"/>
          </a:xfrm>
          <a:prstGeom prst="roundRect">
            <a:avLst>
              <a:gd name="adj" fmla="val 6410"/>
            </a:avLst>
          </a:prstGeom>
          <a:solidFill>
            <a:srgbClr val="E9EFF6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5" name="Text 24"/>
          <p:cNvSpPr txBox="1"/>
          <p:nvPr/>
        </p:nvSpPr>
        <p:spPr>
          <a:xfrm>
            <a:off x="896111" y="4288535"/>
            <a:ext cx="3108962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CALLS &amp; EMAILS</a:t>
            </a:r>
          </a:p>
        </p:txBody>
      </p:sp>
      <p:sp>
        <p:nvSpPr>
          <p:cNvPr id="106" name="Text 25"/>
          <p:cNvSpPr txBox="1"/>
          <p:nvPr/>
        </p:nvSpPr>
        <p:spPr>
          <a:xfrm>
            <a:off x="923543" y="4562855"/>
            <a:ext cx="3054098" cy="1005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>
            <a:lvl1pPr algn="ctr" defTabSz="649223">
              <a:defRPr sz="710">
                <a:solidFill>
                  <a:srgbClr val="68737F"/>
                </a:solidFill>
              </a:defRPr>
            </a:lvl1pPr>
          </a:lstStyle>
          <a:p>
            <a:r>
              <a:t>ORIENT</a:t>
            </a:r>
          </a:p>
        </p:txBody>
      </p:sp>
      <p:sp>
        <p:nvSpPr>
          <p:cNvPr id="107" name="Shape 26"/>
          <p:cNvSpPr/>
          <p:nvPr/>
        </p:nvSpPr>
        <p:spPr>
          <a:xfrm>
            <a:off x="4352544" y="4087367"/>
            <a:ext cx="3383280" cy="713233"/>
          </a:xfrm>
          <a:prstGeom prst="roundRect">
            <a:avLst>
              <a:gd name="adj" fmla="val 6410"/>
            </a:avLst>
          </a:prstGeom>
          <a:solidFill>
            <a:srgbClr val="E9EFF6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8" name="Text 27"/>
          <p:cNvSpPr txBox="1"/>
          <p:nvPr/>
        </p:nvSpPr>
        <p:spPr>
          <a:xfrm>
            <a:off x="4489703" y="4288535"/>
            <a:ext cx="310896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MEETINGS</a:t>
            </a:r>
          </a:p>
        </p:txBody>
      </p:sp>
      <p:sp>
        <p:nvSpPr>
          <p:cNvPr id="109" name="Text 28"/>
          <p:cNvSpPr txBox="1"/>
          <p:nvPr/>
        </p:nvSpPr>
        <p:spPr>
          <a:xfrm>
            <a:off x="4517135" y="4562855"/>
            <a:ext cx="3054098" cy="1005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>
            <a:lvl1pPr algn="ctr" defTabSz="649223">
              <a:defRPr sz="710">
                <a:solidFill>
                  <a:srgbClr val="68737F"/>
                </a:solidFill>
              </a:defRPr>
            </a:lvl1pPr>
          </a:lstStyle>
          <a:p>
            <a:r>
              <a:t>DEEPEN</a:t>
            </a:r>
          </a:p>
        </p:txBody>
      </p:sp>
      <p:sp>
        <p:nvSpPr>
          <p:cNvPr id="110" name="Shape 29"/>
          <p:cNvSpPr/>
          <p:nvPr/>
        </p:nvSpPr>
        <p:spPr>
          <a:xfrm>
            <a:off x="7946135" y="4087367"/>
            <a:ext cx="3383281" cy="713233"/>
          </a:xfrm>
          <a:prstGeom prst="roundRect">
            <a:avLst>
              <a:gd name="adj" fmla="val 6410"/>
            </a:avLst>
          </a:prstGeom>
          <a:solidFill>
            <a:srgbClr val="E9EFF6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1" name="Text 30"/>
          <p:cNvSpPr txBox="1"/>
          <p:nvPr/>
        </p:nvSpPr>
        <p:spPr>
          <a:xfrm>
            <a:off x="8083295" y="4288535"/>
            <a:ext cx="310896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 b="1">
                <a:solidFill>
                  <a:srgbClr val="192A43"/>
                </a:solidFill>
              </a:defRPr>
            </a:lvl1pPr>
          </a:lstStyle>
          <a:p>
            <a:r>
              <a:t>ACTIONS</a:t>
            </a:r>
          </a:p>
        </p:txBody>
      </p:sp>
      <p:sp>
        <p:nvSpPr>
          <p:cNvPr id="112" name="Text 31"/>
          <p:cNvSpPr txBox="1"/>
          <p:nvPr/>
        </p:nvSpPr>
        <p:spPr>
          <a:xfrm>
            <a:off x="8110728" y="4562855"/>
            <a:ext cx="3054097" cy="1005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>
            <a:lvl1pPr algn="ctr" defTabSz="649223">
              <a:defRPr sz="710">
                <a:solidFill>
                  <a:srgbClr val="68737F"/>
                </a:solidFill>
              </a:defRPr>
            </a:lvl1pPr>
          </a:lstStyle>
          <a:p>
            <a:r>
              <a:t>INCREASE THE STAKES</a:t>
            </a:r>
          </a:p>
        </p:txBody>
      </p:sp>
      <p:sp>
        <p:nvSpPr>
          <p:cNvPr id="113" name="Shape 32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4" name="Every bargaining phase gives communications a different job."/>
          <p:cNvSpPr txBox="1"/>
          <p:nvPr/>
        </p:nvSpPr>
        <p:spPr>
          <a:xfrm>
            <a:off x="3880815" y="6059322"/>
            <a:ext cx="4601058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200" b="1">
                <a:solidFill>
                  <a:srgbClr val="FFFFFF"/>
                </a:solidFill>
              </a:defRPr>
            </a:lvl1pPr>
          </a:lstStyle>
          <a:p>
            <a:r>
              <a:t>Every bargaining phase gives communications a different job.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 1"/>
          <p:cNvSpPr txBox="1"/>
          <p:nvPr/>
        </p:nvSpPr>
        <p:spPr>
          <a:xfrm>
            <a:off x="694944" y="941832"/>
            <a:ext cx="10972801" cy="5303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530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r>
              <a:t>Communications Is Organizing</a:t>
            </a:r>
          </a:p>
        </p:txBody>
      </p:sp>
      <p:sp>
        <p:nvSpPr>
          <p:cNvPr id="117" name="Shape 2"/>
          <p:cNvSpPr/>
          <p:nvPr/>
        </p:nvSpPr>
        <p:spPr>
          <a:xfrm>
            <a:off x="603503" y="1627632"/>
            <a:ext cx="11009378" cy="1"/>
          </a:xfrm>
          <a:prstGeom prst="line">
            <a:avLst/>
          </a:prstGeom>
          <a:ln w="15240">
            <a:solidFill>
              <a:srgbClr val="CBD1D8"/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18" name="Text 3"/>
          <p:cNvSpPr txBox="1"/>
          <p:nvPr/>
        </p:nvSpPr>
        <p:spPr>
          <a:xfrm>
            <a:off x="768095" y="1874520"/>
            <a:ext cx="731520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100" b="1" spc="400">
                <a:solidFill>
                  <a:srgbClr val="3F6286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r>
              <a:t>FOUR CORE FUNCTIONS:</a:t>
            </a:r>
          </a:p>
        </p:txBody>
      </p:sp>
      <p:sp>
        <p:nvSpPr>
          <p:cNvPr id="119" name="Shape 4"/>
          <p:cNvSpPr/>
          <p:nvPr/>
        </p:nvSpPr>
        <p:spPr>
          <a:xfrm>
            <a:off x="768095" y="2221992"/>
            <a:ext cx="5102354" cy="1243585"/>
          </a:xfrm>
          <a:prstGeom prst="roundRect">
            <a:avLst>
              <a:gd name="adj" fmla="val 4412"/>
            </a:avLst>
          </a:prstGeom>
          <a:solidFill>
            <a:srgbClr val="FFFFFF"/>
          </a:solidFill>
          <a:ln w="13970">
            <a:solidFill>
              <a:srgbClr val="C9CED4"/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20" name="Shape 5"/>
          <p:cNvSpPr/>
          <p:nvPr/>
        </p:nvSpPr>
        <p:spPr>
          <a:xfrm>
            <a:off x="768095" y="2231135"/>
            <a:ext cx="64009" cy="1225297"/>
          </a:xfrm>
          <a:prstGeom prst="rect">
            <a:avLst/>
          </a:prstGeom>
          <a:solidFill>
            <a:srgbClr val="3F6286"/>
          </a:solidFill>
          <a:ln w="12700">
            <a:solidFill>
              <a:srgbClr val="3F6286">
                <a:alpha val="0"/>
              </a:srgbClr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21" name="Text 6"/>
          <p:cNvSpPr txBox="1"/>
          <p:nvPr/>
        </p:nvSpPr>
        <p:spPr>
          <a:xfrm>
            <a:off x="1024127" y="2423160"/>
            <a:ext cx="459029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42A42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r>
              <a:t>LISTEN &amp; LEARN</a:t>
            </a:r>
          </a:p>
        </p:txBody>
      </p:sp>
      <p:sp>
        <p:nvSpPr>
          <p:cNvPr id="122" name="Text 7"/>
          <p:cNvSpPr txBox="1"/>
          <p:nvPr/>
        </p:nvSpPr>
        <p:spPr>
          <a:xfrm>
            <a:off x="1188719" y="2843783"/>
            <a:ext cx="4443986" cy="5303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pPr>
              <a:defRPr sz="1600">
                <a:solidFill>
                  <a:srgbClr val="202530"/>
                </a:solidFill>
                <a:latin typeface="Aptos"/>
                <a:ea typeface="Aptos"/>
                <a:cs typeface="Aptos"/>
                <a:sym typeface="Aptos"/>
              </a:defRPr>
            </a:pPr>
            <a:r>
              <a:t>•   Member priorities and language</a:t>
            </a:r>
          </a:p>
          <a:p>
            <a:pPr>
              <a:defRPr sz="1600">
                <a:solidFill>
                  <a:srgbClr val="202530"/>
                </a:solidFill>
                <a:latin typeface="Aptos"/>
                <a:ea typeface="Aptos"/>
                <a:cs typeface="Aptos"/>
                <a:sym typeface="Aptos"/>
              </a:defRPr>
            </a:pPr>
            <a:r>
              <a:t>•   Questions and confusion</a:t>
            </a:r>
          </a:p>
        </p:txBody>
      </p:sp>
      <p:sp>
        <p:nvSpPr>
          <p:cNvPr id="123" name="Shape 8"/>
          <p:cNvSpPr/>
          <p:nvPr/>
        </p:nvSpPr>
        <p:spPr>
          <a:xfrm>
            <a:off x="6355079" y="2221992"/>
            <a:ext cx="5102354" cy="1243585"/>
          </a:xfrm>
          <a:prstGeom prst="roundRect">
            <a:avLst>
              <a:gd name="adj" fmla="val 4412"/>
            </a:avLst>
          </a:prstGeom>
          <a:solidFill>
            <a:srgbClr val="FFFFFF"/>
          </a:solidFill>
          <a:ln w="13970">
            <a:solidFill>
              <a:srgbClr val="C9CED4"/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24" name="Shape 9"/>
          <p:cNvSpPr/>
          <p:nvPr/>
        </p:nvSpPr>
        <p:spPr>
          <a:xfrm>
            <a:off x="6355079" y="2231135"/>
            <a:ext cx="64009" cy="1225297"/>
          </a:xfrm>
          <a:prstGeom prst="rect">
            <a:avLst/>
          </a:prstGeom>
          <a:solidFill>
            <a:srgbClr val="3F6286"/>
          </a:solidFill>
          <a:ln w="12700">
            <a:solidFill>
              <a:srgbClr val="3F6286">
                <a:alpha val="0"/>
              </a:srgbClr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25" name="Text 10"/>
          <p:cNvSpPr txBox="1"/>
          <p:nvPr/>
        </p:nvSpPr>
        <p:spPr>
          <a:xfrm>
            <a:off x="6611111" y="2423160"/>
            <a:ext cx="4590289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42A42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r>
              <a:t>EXPLAIN</a:t>
            </a:r>
          </a:p>
        </p:txBody>
      </p:sp>
      <p:sp>
        <p:nvSpPr>
          <p:cNvPr id="126" name="Text 11"/>
          <p:cNvSpPr txBox="1"/>
          <p:nvPr/>
        </p:nvSpPr>
        <p:spPr>
          <a:xfrm>
            <a:off x="6775704" y="2843783"/>
            <a:ext cx="4443985" cy="5303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pPr>
              <a:defRPr sz="1600">
                <a:solidFill>
                  <a:srgbClr val="202530"/>
                </a:solidFill>
                <a:latin typeface="Aptos"/>
                <a:ea typeface="Aptos"/>
                <a:cs typeface="Aptos"/>
                <a:sym typeface="Aptos"/>
              </a:defRPr>
            </a:pPr>
            <a:r>
              <a:t>•   Systems, constraints, and choices</a:t>
            </a:r>
          </a:p>
          <a:p>
            <a:pPr>
              <a:defRPr sz="1600">
                <a:solidFill>
                  <a:srgbClr val="202530"/>
                </a:solidFill>
                <a:latin typeface="Aptos"/>
                <a:ea typeface="Aptos"/>
                <a:cs typeface="Aptos"/>
                <a:sym typeface="Aptos"/>
              </a:defRPr>
            </a:pPr>
            <a:r>
              <a:t>•   Strategy, tradeoffs, and next steps</a:t>
            </a:r>
          </a:p>
        </p:txBody>
      </p:sp>
      <p:sp>
        <p:nvSpPr>
          <p:cNvPr id="127" name="Shape 12"/>
          <p:cNvSpPr/>
          <p:nvPr/>
        </p:nvSpPr>
        <p:spPr>
          <a:xfrm>
            <a:off x="768095" y="3694176"/>
            <a:ext cx="5102354" cy="1243585"/>
          </a:xfrm>
          <a:prstGeom prst="roundRect">
            <a:avLst>
              <a:gd name="adj" fmla="val 4412"/>
            </a:avLst>
          </a:prstGeom>
          <a:solidFill>
            <a:srgbClr val="FFFFFF"/>
          </a:solidFill>
          <a:ln w="13970">
            <a:solidFill>
              <a:srgbClr val="C9CED4"/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28" name="Shape 13"/>
          <p:cNvSpPr/>
          <p:nvPr/>
        </p:nvSpPr>
        <p:spPr>
          <a:xfrm>
            <a:off x="768095" y="3703320"/>
            <a:ext cx="64009" cy="1225297"/>
          </a:xfrm>
          <a:prstGeom prst="rect">
            <a:avLst/>
          </a:prstGeom>
          <a:solidFill>
            <a:srgbClr val="3F6286"/>
          </a:solidFill>
          <a:ln w="12700">
            <a:solidFill>
              <a:srgbClr val="3F6286">
                <a:alpha val="0"/>
              </a:srgbClr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29" name="Text 14"/>
          <p:cNvSpPr txBox="1"/>
          <p:nvPr/>
        </p:nvSpPr>
        <p:spPr>
          <a:xfrm>
            <a:off x="1024127" y="3895344"/>
            <a:ext cx="459029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42A42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r>
              <a:t>ORGANIZE</a:t>
            </a:r>
          </a:p>
        </p:txBody>
      </p:sp>
      <p:sp>
        <p:nvSpPr>
          <p:cNvPr id="130" name="Text 15"/>
          <p:cNvSpPr txBox="1"/>
          <p:nvPr/>
        </p:nvSpPr>
        <p:spPr>
          <a:xfrm>
            <a:off x="1188719" y="4315967"/>
            <a:ext cx="4443986" cy="5303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pPr>
              <a:defRPr sz="1600">
                <a:solidFill>
                  <a:srgbClr val="202530"/>
                </a:solidFill>
                <a:latin typeface="Aptos"/>
                <a:ea typeface="Aptos"/>
                <a:cs typeface="Aptos"/>
                <a:sym typeface="Aptos"/>
              </a:defRPr>
            </a:pPr>
            <a:r>
              <a:t>•   Participation and solidarity</a:t>
            </a:r>
          </a:p>
          <a:p>
            <a:pPr>
              <a:defRPr sz="1600">
                <a:solidFill>
                  <a:srgbClr val="202530"/>
                </a:solidFill>
                <a:latin typeface="Aptos"/>
                <a:ea typeface="Aptos"/>
                <a:cs typeface="Aptos"/>
                <a:sym typeface="Aptos"/>
              </a:defRPr>
            </a:pPr>
            <a:r>
              <a:t>•   Community, labor, and political support</a:t>
            </a:r>
          </a:p>
        </p:txBody>
      </p:sp>
      <p:sp>
        <p:nvSpPr>
          <p:cNvPr id="131" name="Shape 16"/>
          <p:cNvSpPr/>
          <p:nvPr/>
        </p:nvSpPr>
        <p:spPr>
          <a:xfrm>
            <a:off x="6355079" y="3694176"/>
            <a:ext cx="5102354" cy="1243585"/>
          </a:xfrm>
          <a:prstGeom prst="roundRect">
            <a:avLst>
              <a:gd name="adj" fmla="val 4412"/>
            </a:avLst>
          </a:prstGeom>
          <a:solidFill>
            <a:srgbClr val="FFFFFF"/>
          </a:solidFill>
          <a:ln w="13970">
            <a:solidFill>
              <a:srgbClr val="C9CED4"/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32" name="Shape 17"/>
          <p:cNvSpPr/>
          <p:nvPr/>
        </p:nvSpPr>
        <p:spPr>
          <a:xfrm>
            <a:off x="6355079" y="3703320"/>
            <a:ext cx="64009" cy="1225297"/>
          </a:xfrm>
          <a:prstGeom prst="rect">
            <a:avLst/>
          </a:prstGeom>
          <a:solidFill>
            <a:srgbClr val="3F6286"/>
          </a:solidFill>
          <a:ln w="12700">
            <a:solidFill>
              <a:srgbClr val="3F6286">
                <a:alpha val="0"/>
              </a:srgbClr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33" name="Text 18"/>
          <p:cNvSpPr txBox="1"/>
          <p:nvPr/>
        </p:nvSpPr>
        <p:spPr>
          <a:xfrm>
            <a:off x="6611111" y="3895344"/>
            <a:ext cx="4590289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200" b="1">
                <a:solidFill>
                  <a:srgbClr val="142A42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r>
              <a:t>MAKE POWER VISIBLE</a:t>
            </a:r>
          </a:p>
        </p:txBody>
      </p:sp>
      <p:sp>
        <p:nvSpPr>
          <p:cNvPr id="134" name="Text 19"/>
          <p:cNvSpPr txBox="1"/>
          <p:nvPr/>
        </p:nvSpPr>
        <p:spPr>
          <a:xfrm>
            <a:off x="6775704" y="4315967"/>
            <a:ext cx="4443985" cy="5303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pPr>
              <a:defRPr sz="1600">
                <a:solidFill>
                  <a:srgbClr val="202530"/>
                </a:solidFill>
                <a:latin typeface="Aptos"/>
                <a:ea typeface="Aptos"/>
                <a:cs typeface="Aptos"/>
                <a:sym typeface="Aptos"/>
              </a:defRPr>
            </a:pPr>
            <a:r>
              <a:t>•   Stories, numbers and actions</a:t>
            </a:r>
          </a:p>
          <a:p>
            <a:pPr>
              <a:defRPr sz="1600">
                <a:solidFill>
                  <a:srgbClr val="202530"/>
                </a:solidFill>
                <a:latin typeface="Aptos"/>
                <a:ea typeface="Aptos"/>
                <a:cs typeface="Aptos"/>
                <a:sym typeface="Aptos"/>
              </a:defRPr>
            </a:pPr>
            <a:r>
              <a:t>•   Momentum members can see</a:t>
            </a:r>
          </a:p>
        </p:txBody>
      </p:sp>
      <p:sp>
        <p:nvSpPr>
          <p:cNvPr id="135" name="Shape 20"/>
          <p:cNvSpPr/>
          <p:nvPr/>
        </p:nvSpPr>
        <p:spPr>
          <a:xfrm>
            <a:off x="585215" y="6016752"/>
            <a:ext cx="11045954" cy="612649"/>
          </a:xfrm>
          <a:prstGeom prst="rect">
            <a:avLst/>
          </a:prstGeom>
          <a:solidFill>
            <a:srgbClr val="142A42"/>
          </a:solidFill>
          <a:ln w="12700">
            <a:solidFill>
              <a:srgbClr val="142A42"/>
            </a:solidFill>
          </a:ln>
        </p:spPr>
        <p:txBody>
          <a:bodyPr lIns="45719" rIns="45719"/>
          <a:lstStyle/>
          <a:p>
            <a:pPr>
              <a:defRPr>
                <a:latin typeface="Aptos"/>
                <a:ea typeface="Aptos"/>
                <a:cs typeface="Aptos"/>
                <a:sym typeface="Aptos"/>
              </a:defRPr>
            </a:pPr>
            <a:endParaRPr/>
          </a:p>
        </p:txBody>
      </p:sp>
      <p:sp>
        <p:nvSpPr>
          <p:cNvPr id="136" name="Text 22"/>
          <p:cNvSpPr txBox="1"/>
          <p:nvPr/>
        </p:nvSpPr>
        <p:spPr>
          <a:xfrm>
            <a:off x="2786379" y="6181344"/>
            <a:ext cx="8915401" cy="2834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1200" b="1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defRPr>
            </a:lvl1pPr>
          </a:lstStyle>
          <a:p>
            <a:r>
              <a:t>The job is not to distribute information, but to organize people through language.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Communications Is Organizing</a:t>
            </a:r>
          </a:p>
        </p:txBody>
      </p:sp>
      <p:sp>
        <p:nvSpPr>
          <p:cNvPr id="139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0" name="Shape 3"/>
          <p:cNvSpPr/>
          <p:nvPr/>
        </p:nvSpPr>
        <p:spPr>
          <a:xfrm>
            <a:off x="603503" y="1380744"/>
            <a:ext cx="11018522" cy="1"/>
          </a:xfrm>
          <a:prstGeom prst="line">
            <a:avLst/>
          </a:prstGeom>
          <a:ln w="889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1" name="Shape 4"/>
          <p:cNvSpPr/>
          <p:nvPr/>
        </p:nvSpPr>
        <p:spPr>
          <a:xfrm>
            <a:off x="758951" y="1856232"/>
            <a:ext cx="5157217" cy="3017521"/>
          </a:xfrm>
          <a:prstGeom prst="roundRect">
            <a:avLst>
              <a:gd name="adj" fmla="val 1515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2" name="Shape 5"/>
          <p:cNvSpPr/>
          <p:nvPr/>
        </p:nvSpPr>
        <p:spPr>
          <a:xfrm>
            <a:off x="758951" y="1856232"/>
            <a:ext cx="64009" cy="3017521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3" name="Text 6"/>
          <p:cNvSpPr txBox="1"/>
          <p:nvPr/>
        </p:nvSpPr>
        <p:spPr>
          <a:xfrm>
            <a:off x="1078991" y="2112264"/>
            <a:ext cx="4517137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200" b="1">
                <a:solidFill>
                  <a:srgbClr val="192A43"/>
                </a:solidFill>
              </a:defRPr>
            </a:lvl1pPr>
          </a:lstStyle>
          <a:p>
            <a:r>
              <a:t>COMMUNICATIONS IS ORGANIZING</a:t>
            </a:r>
          </a:p>
        </p:txBody>
      </p:sp>
      <p:sp>
        <p:nvSpPr>
          <p:cNvPr id="144" name="Shape 7"/>
          <p:cNvSpPr/>
          <p:nvPr/>
        </p:nvSpPr>
        <p:spPr>
          <a:xfrm>
            <a:off x="1170432" y="2734055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5" name="Text 8"/>
          <p:cNvSpPr txBox="1"/>
          <p:nvPr/>
        </p:nvSpPr>
        <p:spPr>
          <a:xfrm>
            <a:off x="1673351" y="2651760"/>
            <a:ext cx="3611881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Person to person</a:t>
            </a:r>
          </a:p>
        </p:txBody>
      </p:sp>
      <p:sp>
        <p:nvSpPr>
          <p:cNvPr id="146" name="Shape 9"/>
          <p:cNvSpPr/>
          <p:nvPr/>
        </p:nvSpPr>
        <p:spPr>
          <a:xfrm>
            <a:off x="1170432" y="3172967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7" name="Text 10"/>
          <p:cNvSpPr txBox="1"/>
          <p:nvPr/>
        </p:nvSpPr>
        <p:spPr>
          <a:xfrm>
            <a:off x="1673351" y="3090672"/>
            <a:ext cx="3611881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Connect &amp; Inspire: “We’re better together”</a:t>
            </a:r>
          </a:p>
        </p:txBody>
      </p:sp>
      <p:sp>
        <p:nvSpPr>
          <p:cNvPr id="148" name="Shape 11"/>
          <p:cNvSpPr/>
          <p:nvPr/>
        </p:nvSpPr>
        <p:spPr>
          <a:xfrm>
            <a:off x="1170432" y="3611879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9" name="Text 12"/>
          <p:cNvSpPr txBox="1"/>
          <p:nvPr/>
        </p:nvSpPr>
        <p:spPr>
          <a:xfrm>
            <a:off x="1673351" y="3529584"/>
            <a:ext cx="3611881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Engagement creates intelligence</a:t>
            </a:r>
          </a:p>
        </p:txBody>
      </p:sp>
      <p:sp>
        <p:nvSpPr>
          <p:cNvPr id="150" name="Text 13"/>
          <p:cNvSpPr txBox="1"/>
          <p:nvPr/>
        </p:nvSpPr>
        <p:spPr>
          <a:xfrm>
            <a:off x="1170432" y="4370832"/>
            <a:ext cx="438912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100" b="1">
                <a:solidFill>
                  <a:srgbClr val="68737F"/>
                </a:solidFill>
              </a:defRPr>
            </a:lvl1pPr>
          </a:lstStyle>
          <a:p>
            <a:r>
              <a:t>Every message can build collective understanding &amp; power.</a:t>
            </a:r>
          </a:p>
        </p:txBody>
      </p:sp>
      <p:sp>
        <p:nvSpPr>
          <p:cNvPr id="151" name="Shape 14"/>
          <p:cNvSpPr/>
          <p:nvPr/>
        </p:nvSpPr>
        <p:spPr>
          <a:xfrm>
            <a:off x="5852159" y="3355847"/>
            <a:ext cx="22860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2" name="Shape 15"/>
          <p:cNvSpPr/>
          <p:nvPr/>
        </p:nvSpPr>
        <p:spPr>
          <a:xfrm>
            <a:off x="6172200" y="1856232"/>
            <a:ext cx="5166360" cy="3017521"/>
          </a:xfrm>
          <a:prstGeom prst="roundRect">
            <a:avLst>
              <a:gd name="adj" fmla="val 1515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3" name="Shape 16"/>
          <p:cNvSpPr/>
          <p:nvPr/>
        </p:nvSpPr>
        <p:spPr>
          <a:xfrm>
            <a:off x="6172200" y="1856232"/>
            <a:ext cx="64008" cy="3017521"/>
          </a:xfrm>
          <a:prstGeom prst="rect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4" name="Text 17"/>
          <p:cNvSpPr txBox="1"/>
          <p:nvPr/>
        </p:nvSpPr>
        <p:spPr>
          <a:xfrm>
            <a:off x="6492240" y="2112264"/>
            <a:ext cx="4526281" cy="2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200" b="1">
                <a:solidFill>
                  <a:srgbClr val="192A43"/>
                </a:solidFill>
              </a:defRPr>
            </a:lvl1pPr>
          </a:lstStyle>
          <a:p>
            <a:r>
              <a:t>INFORMATION VS. EXPERIENCE</a:t>
            </a:r>
          </a:p>
        </p:txBody>
      </p:sp>
      <p:sp>
        <p:nvSpPr>
          <p:cNvPr id="155" name="Shape 18"/>
          <p:cNvSpPr/>
          <p:nvPr/>
        </p:nvSpPr>
        <p:spPr>
          <a:xfrm>
            <a:off x="6583680" y="2734055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6" name="Text 19"/>
          <p:cNvSpPr txBox="1"/>
          <p:nvPr/>
        </p:nvSpPr>
        <p:spPr>
          <a:xfrm>
            <a:off x="7086600" y="2651760"/>
            <a:ext cx="361188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Understand their story</a:t>
            </a:r>
          </a:p>
        </p:txBody>
      </p:sp>
      <p:sp>
        <p:nvSpPr>
          <p:cNvPr id="157" name="Shape 20"/>
          <p:cNvSpPr/>
          <p:nvPr/>
        </p:nvSpPr>
        <p:spPr>
          <a:xfrm>
            <a:off x="6583680" y="3172967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8" name="Text 21"/>
          <p:cNvSpPr txBox="1"/>
          <p:nvPr/>
        </p:nvSpPr>
        <p:spPr>
          <a:xfrm>
            <a:off x="7086600" y="3090672"/>
            <a:ext cx="361188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Retell their story</a:t>
            </a:r>
          </a:p>
        </p:txBody>
      </p:sp>
      <p:sp>
        <p:nvSpPr>
          <p:cNvPr id="159" name="Shape 22"/>
          <p:cNvSpPr/>
          <p:nvPr/>
        </p:nvSpPr>
        <p:spPr>
          <a:xfrm>
            <a:off x="6583680" y="3611879"/>
            <a:ext cx="73153" cy="73153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0" name="Text 23"/>
          <p:cNvSpPr txBox="1"/>
          <p:nvPr/>
        </p:nvSpPr>
        <p:spPr>
          <a:xfrm>
            <a:off x="7086600" y="3529584"/>
            <a:ext cx="361188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Act on their story</a:t>
            </a:r>
          </a:p>
        </p:txBody>
      </p:sp>
      <p:sp>
        <p:nvSpPr>
          <p:cNvPr id="161" name="Text 24"/>
          <p:cNvSpPr txBox="1"/>
          <p:nvPr/>
        </p:nvSpPr>
        <p:spPr>
          <a:xfrm>
            <a:off x="6583680" y="4370832"/>
            <a:ext cx="4389121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100" b="1">
                <a:solidFill>
                  <a:srgbClr val="68737F"/>
                </a:solidFill>
              </a:defRPr>
            </a:lvl1pPr>
          </a:lstStyle>
          <a:p>
            <a:r>
              <a:t>Ask what the audience should picture, feel and anticipate.</a:t>
            </a:r>
          </a:p>
        </p:txBody>
      </p:sp>
      <p:sp>
        <p:nvSpPr>
          <p:cNvPr id="162" name="Shape 25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MICRO-STORIES</a:t>
            </a:r>
          </a:p>
        </p:txBody>
      </p:sp>
      <p:sp>
        <p:nvSpPr>
          <p:cNvPr id="165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Why Story Works</a:t>
            </a:r>
          </a:p>
        </p:txBody>
      </p:sp>
      <p:sp>
        <p:nvSpPr>
          <p:cNvPr id="166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7" name="Shape 3"/>
          <p:cNvSpPr/>
          <p:nvPr/>
        </p:nvSpPr>
        <p:spPr>
          <a:xfrm>
            <a:off x="603503" y="1380744"/>
            <a:ext cx="11018522" cy="1"/>
          </a:xfrm>
          <a:prstGeom prst="line">
            <a:avLst/>
          </a:prstGeom>
          <a:ln w="889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8" name="Shape 4"/>
          <p:cNvSpPr/>
          <p:nvPr/>
        </p:nvSpPr>
        <p:spPr>
          <a:xfrm>
            <a:off x="758951" y="1783079"/>
            <a:ext cx="3410713" cy="3246121"/>
          </a:xfrm>
          <a:prstGeom prst="roundRect">
            <a:avLst>
              <a:gd name="adj" fmla="val 140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9" name="Text 5"/>
          <p:cNvSpPr txBox="1"/>
          <p:nvPr/>
        </p:nvSpPr>
        <p:spPr>
          <a:xfrm>
            <a:off x="941831" y="2039111"/>
            <a:ext cx="3044954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100" b="1">
                <a:solidFill>
                  <a:srgbClr val="3E5D85"/>
                </a:solidFill>
              </a:defRPr>
            </a:lvl1pPr>
          </a:lstStyle>
          <a:p>
            <a:r>
              <a:t>THE BRAIN'S DEFAULT MODE</a:t>
            </a:r>
          </a:p>
        </p:txBody>
      </p:sp>
      <p:sp>
        <p:nvSpPr>
          <p:cNvPr id="170" name="Shape 6"/>
          <p:cNvSpPr/>
          <p:nvPr/>
        </p:nvSpPr>
        <p:spPr>
          <a:xfrm>
            <a:off x="1097280" y="2706623"/>
            <a:ext cx="64009" cy="64009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1" name="Text 7"/>
          <p:cNvSpPr txBox="1"/>
          <p:nvPr/>
        </p:nvSpPr>
        <p:spPr>
          <a:xfrm>
            <a:off x="1600200" y="2624327"/>
            <a:ext cx="224028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Dreams</a:t>
            </a:r>
          </a:p>
        </p:txBody>
      </p:sp>
      <p:sp>
        <p:nvSpPr>
          <p:cNvPr id="172" name="Shape 8"/>
          <p:cNvSpPr/>
          <p:nvPr/>
        </p:nvSpPr>
        <p:spPr>
          <a:xfrm>
            <a:off x="1097280" y="3145535"/>
            <a:ext cx="64009" cy="64009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3" name="Text 9"/>
          <p:cNvSpPr txBox="1"/>
          <p:nvPr/>
        </p:nvSpPr>
        <p:spPr>
          <a:xfrm>
            <a:off x="1600200" y="3063239"/>
            <a:ext cx="2359153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Movies of the Mind</a:t>
            </a:r>
          </a:p>
        </p:txBody>
      </p:sp>
      <p:sp>
        <p:nvSpPr>
          <p:cNvPr id="174" name="Shape 10"/>
          <p:cNvSpPr/>
          <p:nvPr/>
        </p:nvSpPr>
        <p:spPr>
          <a:xfrm>
            <a:off x="1097280" y="3584447"/>
            <a:ext cx="64009" cy="64009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5" name="Text 11"/>
          <p:cNvSpPr txBox="1"/>
          <p:nvPr/>
        </p:nvSpPr>
        <p:spPr>
          <a:xfrm>
            <a:off x="1600200" y="3502152"/>
            <a:ext cx="2240280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Culture</a:t>
            </a:r>
          </a:p>
        </p:txBody>
      </p:sp>
      <p:sp>
        <p:nvSpPr>
          <p:cNvPr id="176" name="Text 12"/>
          <p:cNvSpPr txBox="1"/>
          <p:nvPr/>
        </p:nvSpPr>
        <p:spPr>
          <a:xfrm>
            <a:off x="1060703" y="4224528"/>
            <a:ext cx="2788922" cy="347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ctr">
              <a:defRPr sz="1100" b="1">
                <a:solidFill>
                  <a:srgbClr val="68737F"/>
                </a:solidFill>
              </a:defRPr>
            </a:pPr>
            <a:r>
              <a:t>The mind organizes experience into</a:t>
            </a:r>
          </a:p>
          <a:p>
            <a:pPr algn="ctr">
              <a:defRPr sz="1100" b="1">
                <a:solidFill>
                  <a:srgbClr val="68737F"/>
                </a:solidFill>
              </a:defRPr>
            </a:pPr>
            <a:r>
              <a:t>scenes and sequences.</a:t>
            </a:r>
          </a:p>
        </p:txBody>
      </p:sp>
      <p:sp>
        <p:nvSpPr>
          <p:cNvPr id="177" name="Shape 13"/>
          <p:cNvSpPr/>
          <p:nvPr/>
        </p:nvSpPr>
        <p:spPr>
          <a:xfrm>
            <a:off x="4398264" y="1783079"/>
            <a:ext cx="3410713" cy="3246121"/>
          </a:xfrm>
          <a:prstGeom prst="roundRect">
            <a:avLst>
              <a:gd name="adj" fmla="val 140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8" name="Text 14"/>
          <p:cNvSpPr txBox="1"/>
          <p:nvPr/>
        </p:nvSpPr>
        <p:spPr>
          <a:xfrm>
            <a:off x="4581144" y="2039111"/>
            <a:ext cx="3044953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100" b="1">
                <a:solidFill>
                  <a:srgbClr val="3E5D85"/>
                </a:solidFill>
              </a:defRPr>
            </a:lvl1pPr>
          </a:lstStyle>
          <a:p>
            <a:r>
              <a:t>ORIGINAL VIRTUAL REALITY</a:t>
            </a:r>
          </a:p>
        </p:txBody>
      </p:sp>
      <p:sp>
        <p:nvSpPr>
          <p:cNvPr id="179" name="Shape 15"/>
          <p:cNvSpPr/>
          <p:nvPr/>
        </p:nvSpPr>
        <p:spPr>
          <a:xfrm>
            <a:off x="4736591" y="2706623"/>
            <a:ext cx="64009" cy="64009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0" name="Text 16"/>
          <p:cNvSpPr txBox="1"/>
          <p:nvPr/>
        </p:nvSpPr>
        <p:spPr>
          <a:xfrm>
            <a:off x="5239511" y="2624327"/>
            <a:ext cx="2240281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Simulate</a:t>
            </a:r>
          </a:p>
        </p:txBody>
      </p:sp>
      <p:sp>
        <p:nvSpPr>
          <p:cNvPr id="181" name="Shape 17"/>
          <p:cNvSpPr/>
          <p:nvPr/>
        </p:nvSpPr>
        <p:spPr>
          <a:xfrm>
            <a:off x="4736591" y="3145535"/>
            <a:ext cx="64009" cy="64009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2" name="Text 18"/>
          <p:cNvSpPr txBox="1"/>
          <p:nvPr/>
        </p:nvSpPr>
        <p:spPr>
          <a:xfrm>
            <a:off x="5239511" y="3063239"/>
            <a:ext cx="2240281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Feel</a:t>
            </a:r>
          </a:p>
        </p:txBody>
      </p:sp>
      <p:sp>
        <p:nvSpPr>
          <p:cNvPr id="183" name="Shape 19"/>
          <p:cNvSpPr/>
          <p:nvPr/>
        </p:nvSpPr>
        <p:spPr>
          <a:xfrm>
            <a:off x="4736591" y="3584447"/>
            <a:ext cx="64009" cy="64009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4" name="Text 20"/>
          <p:cNvSpPr txBox="1"/>
          <p:nvPr/>
        </p:nvSpPr>
        <p:spPr>
          <a:xfrm>
            <a:off x="5239511" y="3502152"/>
            <a:ext cx="2240281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Remember</a:t>
            </a:r>
          </a:p>
        </p:txBody>
      </p:sp>
      <p:sp>
        <p:nvSpPr>
          <p:cNvPr id="185" name="Text 21"/>
          <p:cNvSpPr txBox="1"/>
          <p:nvPr/>
        </p:nvSpPr>
        <p:spPr>
          <a:xfrm>
            <a:off x="4700015" y="4224528"/>
            <a:ext cx="2788921" cy="347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ctr">
              <a:defRPr sz="1100" b="1">
                <a:solidFill>
                  <a:srgbClr val="68737F"/>
                </a:solidFill>
              </a:defRPr>
            </a:pPr>
            <a:r>
              <a:t>Story lets people borrow experience</a:t>
            </a:r>
          </a:p>
          <a:p>
            <a:pPr algn="ctr">
              <a:defRPr sz="1100" b="1">
                <a:solidFill>
                  <a:srgbClr val="68737F"/>
                </a:solidFill>
              </a:defRPr>
            </a:pPr>
            <a:r>
              <a:t>they have not personally lived.</a:t>
            </a:r>
          </a:p>
        </p:txBody>
      </p:sp>
      <p:sp>
        <p:nvSpPr>
          <p:cNvPr id="186" name="Shape 22"/>
          <p:cNvSpPr/>
          <p:nvPr/>
        </p:nvSpPr>
        <p:spPr>
          <a:xfrm>
            <a:off x="8037576" y="1783079"/>
            <a:ext cx="3410713" cy="3246121"/>
          </a:xfrm>
          <a:prstGeom prst="roundRect">
            <a:avLst>
              <a:gd name="adj" fmla="val 1408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7" name="Text 23"/>
          <p:cNvSpPr txBox="1"/>
          <p:nvPr/>
        </p:nvSpPr>
        <p:spPr>
          <a:xfrm>
            <a:off x="8220456" y="2039111"/>
            <a:ext cx="3044953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algn="ctr">
              <a:defRPr sz="1100" b="1">
                <a:solidFill>
                  <a:srgbClr val="3E5D85"/>
                </a:solidFill>
              </a:defRPr>
            </a:lvl1pPr>
          </a:lstStyle>
          <a:p>
            <a:r>
              <a:t>THE BEAR AT THE WATER</a:t>
            </a:r>
          </a:p>
        </p:txBody>
      </p:sp>
      <p:sp>
        <p:nvSpPr>
          <p:cNvPr id="188" name="Shape 24"/>
          <p:cNvSpPr/>
          <p:nvPr/>
        </p:nvSpPr>
        <p:spPr>
          <a:xfrm>
            <a:off x="8375904" y="2706623"/>
            <a:ext cx="64009" cy="64009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9" name="Text 25"/>
          <p:cNvSpPr txBox="1"/>
          <p:nvPr/>
        </p:nvSpPr>
        <p:spPr>
          <a:xfrm>
            <a:off x="8878823" y="2624327"/>
            <a:ext cx="2240281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Fact: avoid the river</a:t>
            </a:r>
          </a:p>
        </p:txBody>
      </p:sp>
      <p:sp>
        <p:nvSpPr>
          <p:cNvPr id="190" name="Shape 26"/>
          <p:cNvSpPr/>
          <p:nvPr/>
        </p:nvSpPr>
        <p:spPr>
          <a:xfrm>
            <a:off x="8375904" y="3145535"/>
            <a:ext cx="64009" cy="64009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1" name="Text 27"/>
          <p:cNvSpPr txBox="1"/>
          <p:nvPr/>
        </p:nvSpPr>
        <p:spPr>
          <a:xfrm>
            <a:off x="8878823" y="3063239"/>
            <a:ext cx="2240281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Story: feel the danger</a:t>
            </a:r>
          </a:p>
        </p:txBody>
      </p:sp>
      <p:sp>
        <p:nvSpPr>
          <p:cNvPr id="192" name="Shape 28"/>
          <p:cNvSpPr/>
          <p:nvPr/>
        </p:nvSpPr>
        <p:spPr>
          <a:xfrm>
            <a:off x="8375904" y="3584447"/>
            <a:ext cx="64009" cy="64009"/>
          </a:xfrm>
          <a:prstGeom prst="ellipse">
            <a:avLst/>
          </a:prstGeom>
          <a:solidFill>
            <a:srgbClr val="3E5D85"/>
          </a:solidFill>
          <a:ln w="12700">
            <a:solidFill>
              <a:srgbClr val="3E5D85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3" name="Text 29"/>
          <p:cNvSpPr txBox="1"/>
          <p:nvPr/>
        </p:nvSpPr>
        <p:spPr>
          <a:xfrm>
            <a:off x="8878823" y="3502152"/>
            <a:ext cx="2240281" cy="256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>
                <a:solidFill>
                  <a:srgbClr val="20242A"/>
                </a:solidFill>
              </a:defRPr>
            </a:lvl1pPr>
          </a:lstStyle>
          <a:p>
            <a:r>
              <a:t>Emotion tags the lesson</a:t>
            </a:r>
          </a:p>
        </p:txBody>
      </p:sp>
      <p:sp>
        <p:nvSpPr>
          <p:cNvPr id="194" name="Text 30"/>
          <p:cNvSpPr txBox="1"/>
          <p:nvPr/>
        </p:nvSpPr>
        <p:spPr>
          <a:xfrm>
            <a:off x="8339328" y="4224528"/>
            <a:ext cx="2788921" cy="347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algn="ctr">
              <a:defRPr sz="1100" b="1">
                <a:solidFill>
                  <a:srgbClr val="68737F"/>
                </a:solidFill>
              </a:defRPr>
            </a:pPr>
            <a:r>
              <a:t>The lesson feels consequential</a:t>
            </a:r>
          </a:p>
          <a:p>
            <a:pPr algn="ctr">
              <a:defRPr sz="1100" b="1">
                <a:solidFill>
                  <a:srgbClr val="68737F"/>
                </a:solidFill>
              </a:defRPr>
            </a:pPr>
            <a:r>
              <a:t>before the consequence happens.</a:t>
            </a:r>
          </a:p>
        </p:txBody>
      </p:sp>
      <p:sp>
        <p:nvSpPr>
          <p:cNvPr id="195" name="Shape 31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MICRO-STORIES</a:t>
            </a:r>
          </a:p>
        </p:txBody>
      </p:sp>
      <p:sp>
        <p:nvSpPr>
          <p:cNvPr id="198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The Six-Beat Formula</a:t>
            </a:r>
          </a:p>
        </p:txBody>
      </p:sp>
      <p:sp>
        <p:nvSpPr>
          <p:cNvPr id="199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0" name="Shape 3"/>
          <p:cNvSpPr/>
          <p:nvPr/>
        </p:nvSpPr>
        <p:spPr>
          <a:xfrm>
            <a:off x="731519" y="1874520"/>
            <a:ext cx="3337561" cy="1371601"/>
          </a:xfrm>
          <a:prstGeom prst="roundRect">
            <a:avLst>
              <a:gd name="adj" fmla="val 3333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1" name="Text 4"/>
          <p:cNvSpPr txBox="1"/>
          <p:nvPr/>
        </p:nvSpPr>
        <p:spPr>
          <a:xfrm>
            <a:off x="868680" y="2203704"/>
            <a:ext cx="306324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>
            <a:lvl1pPr algn="ctr">
              <a:defRPr sz="1600" b="1">
                <a:solidFill>
                  <a:srgbClr val="192A43"/>
                </a:solidFill>
              </a:defRPr>
            </a:lvl1pPr>
          </a:lstStyle>
          <a:p>
            <a:r>
              <a:t>PERSON</a:t>
            </a:r>
          </a:p>
        </p:txBody>
      </p:sp>
      <p:sp>
        <p:nvSpPr>
          <p:cNvPr id="202" name="Text 5"/>
          <p:cNvSpPr txBox="1"/>
          <p:nvPr/>
        </p:nvSpPr>
        <p:spPr>
          <a:xfrm>
            <a:off x="896111" y="2688335"/>
            <a:ext cx="3008378" cy="420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>
                <a:solidFill>
                  <a:srgbClr val="68737F"/>
                </a:solidFill>
              </a:defRPr>
            </a:lvl1pPr>
          </a:lstStyle>
          <a:p>
            <a:r>
              <a:t>Who has the goal or need</a:t>
            </a:r>
          </a:p>
        </p:txBody>
      </p:sp>
      <p:sp>
        <p:nvSpPr>
          <p:cNvPr id="203" name="Shape 6"/>
          <p:cNvSpPr/>
          <p:nvPr/>
        </p:nvSpPr>
        <p:spPr>
          <a:xfrm>
            <a:off x="4297679" y="1874520"/>
            <a:ext cx="3337561" cy="1371601"/>
          </a:xfrm>
          <a:prstGeom prst="roundRect">
            <a:avLst>
              <a:gd name="adj" fmla="val 3333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4" name="Text 7"/>
          <p:cNvSpPr txBox="1"/>
          <p:nvPr/>
        </p:nvSpPr>
        <p:spPr>
          <a:xfrm>
            <a:off x="4434840" y="2203704"/>
            <a:ext cx="306324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>
            <a:lvl1pPr algn="ctr">
              <a:defRPr sz="1600" b="1">
                <a:solidFill>
                  <a:srgbClr val="192A43"/>
                </a:solidFill>
              </a:defRPr>
            </a:lvl1pPr>
          </a:lstStyle>
          <a:p>
            <a:r>
              <a:t>NEED</a:t>
            </a:r>
          </a:p>
        </p:txBody>
      </p:sp>
      <p:sp>
        <p:nvSpPr>
          <p:cNvPr id="205" name="Text 8"/>
          <p:cNvSpPr txBox="1"/>
          <p:nvPr/>
        </p:nvSpPr>
        <p:spPr>
          <a:xfrm>
            <a:off x="4462271" y="2688335"/>
            <a:ext cx="3008377" cy="420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>
                <a:solidFill>
                  <a:srgbClr val="68737F"/>
                </a:solidFill>
              </a:defRPr>
            </a:lvl1pPr>
          </a:lstStyle>
          <a:p>
            <a:r>
              <a:t>What do they want</a:t>
            </a:r>
          </a:p>
        </p:txBody>
      </p:sp>
      <p:sp>
        <p:nvSpPr>
          <p:cNvPr id="206" name="Shape 9"/>
          <p:cNvSpPr/>
          <p:nvPr/>
        </p:nvSpPr>
        <p:spPr>
          <a:xfrm>
            <a:off x="7863840" y="1874520"/>
            <a:ext cx="3337560" cy="1371601"/>
          </a:xfrm>
          <a:prstGeom prst="roundRect">
            <a:avLst>
              <a:gd name="adj" fmla="val 3333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7" name="Text 10"/>
          <p:cNvSpPr txBox="1"/>
          <p:nvPr/>
        </p:nvSpPr>
        <p:spPr>
          <a:xfrm>
            <a:off x="8001000" y="2203704"/>
            <a:ext cx="306324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>
            <a:lvl1pPr algn="ctr">
              <a:defRPr sz="1600" b="1">
                <a:solidFill>
                  <a:srgbClr val="192A43"/>
                </a:solidFill>
              </a:defRPr>
            </a:lvl1pPr>
          </a:lstStyle>
          <a:p>
            <a:r>
              <a:t>OBSTACLE</a:t>
            </a:r>
          </a:p>
        </p:txBody>
      </p:sp>
      <p:sp>
        <p:nvSpPr>
          <p:cNvPr id="208" name="Text 11"/>
          <p:cNvSpPr txBox="1"/>
          <p:nvPr/>
        </p:nvSpPr>
        <p:spPr>
          <a:xfrm>
            <a:off x="8028431" y="2688335"/>
            <a:ext cx="3008377" cy="420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>
                <a:solidFill>
                  <a:srgbClr val="68737F"/>
                </a:solidFill>
              </a:defRPr>
            </a:lvl1pPr>
          </a:lstStyle>
          <a:p>
            <a:r>
              <a:t>What blocks them</a:t>
            </a:r>
          </a:p>
        </p:txBody>
      </p:sp>
      <p:sp>
        <p:nvSpPr>
          <p:cNvPr id="209" name="Shape 12"/>
          <p:cNvSpPr/>
          <p:nvPr/>
        </p:nvSpPr>
        <p:spPr>
          <a:xfrm>
            <a:off x="731519" y="3447288"/>
            <a:ext cx="3337561" cy="1371601"/>
          </a:xfrm>
          <a:prstGeom prst="roundRect">
            <a:avLst>
              <a:gd name="adj" fmla="val 3333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0" name="Text 13"/>
          <p:cNvSpPr txBox="1"/>
          <p:nvPr/>
        </p:nvSpPr>
        <p:spPr>
          <a:xfrm>
            <a:off x="868680" y="3776471"/>
            <a:ext cx="306324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>
            <a:lvl1pPr algn="ctr">
              <a:defRPr sz="1600" b="1">
                <a:solidFill>
                  <a:srgbClr val="192A43"/>
                </a:solidFill>
              </a:defRPr>
            </a:lvl1pPr>
          </a:lstStyle>
          <a:p>
            <a:r>
              <a:t>HELP</a:t>
            </a:r>
          </a:p>
        </p:txBody>
      </p:sp>
      <p:sp>
        <p:nvSpPr>
          <p:cNvPr id="211" name="Text 14"/>
          <p:cNvSpPr txBox="1"/>
          <p:nvPr/>
        </p:nvSpPr>
        <p:spPr>
          <a:xfrm>
            <a:off x="896111" y="4261103"/>
            <a:ext cx="3008378" cy="420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>
                <a:solidFill>
                  <a:srgbClr val="68737F"/>
                </a:solidFill>
              </a:defRPr>
            </a:lvl1pPr>
          </a:lstStyle>
          <a:p>
            <a:r>
              <a:t>What becomes available</a:t>
            </a:r>
          </a:p>
        </p:txBody>
      </p:sp>
      <p:sp>
        <p:nvSpPr>
          <p:cNvPr id="212" name="Shape 15"/>
          <p:cNvSpPr/>
          <p:nvPr/>
        </p:nvSpPr>
        <p:spPr>
          <a:xfrm>
            <a:off x="4297679" y="3447288"/>
            <a:ext cx="3337561" cy="1371601"/>
          </a:xfrm>
          <a:prstGeom prst="roundRect">
            <a:avLst>
              <a:gd name="adj" fmla="val 3333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3" name="Text 16"/>
          <p:cNvSpPr txBox="1"/>
          <p:nvPr/>
        </p:nvSpPr>
        <p:spPr>
          <a:xfrm>
            <a:off x="4434840" y="3776471"/>
            <a:ext cx="306324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>
            <a:lvl1pPr algn="ctr">
              <a:defRPr sz="1600" b="1">
                <a:solidFill>
                  <a:srgbClr val="192A43"/>
                </a:solidFill>
              </a:defRPr>
            </a:lvl1pPr>
          </a:lstStyle>
          <a:p>
            <a:r>
              <a:t>ACTION</a:t>
            </a:r>
          </a:p>
        </p:txBody>
      </p:sp>
      <p:sp>
        <p:nvSpPr>
          <p:cNvPr id="214" name="Text 17"/>
          <p:cNvSpPr txBox="1"/>
          <p:nvPr/>
        </p:nvSpPr>
        <p:spPr>
          <a:xfrm>
            <a:off x="4462271" y="4261103"/>
            <a:ext cx="3008377" cy="420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>
                <a:solidFill>
                  <a:srgbClr val="68737F"/>
                </a:solidFill>
              </a:defRPr>
            </a:lvl1pPr>
          </a:lstStyle>
          <a:p>
            <a:r>
              <a:t>What do they do</a:t>
            </a:r>
          </a:p>
        </p:txBody>
      </p:sp>
      <p:sp>
        <p:nvSpPr>
          <p:cNvPr id="215" name="Shape 18"/>
          <p:cNvSpPr/>
          <p:nvPr/>
        </p:nvSpPr>
        <p:spPr>
          <a:xfrm>
            <a:off x="7863840" y="3447288"/>
            <a:ext cx="3337560" cy="1371601"/>
          </a:xfrm>
          <a:prstGeom prst="roundRect">
            <a:avLst>
              <a:gd name="adj" fmla="val 3333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6" name="Text 19"/>
          <p:cNvSpPr txBox="1"/>
          <p:nvPr/>
        </p:nvSpPr>
        <p:spPr>
          <a:xfrm>
            <a:off x="8001000" y="3776471"/>
            <a:ext cx="306324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>
            <a:lvl1pPr algn="ctr">
              <a:defRPr sz="1600" b="1">
                <a:solidFill>
                  <a:srgbClr val="192A43"/>
                </a:solidFill>
              </a:defRPr>
            </a:lvl1pPr>
          </a:lstStyle>
          <a:p>
            <a:r>
              <a:t>FUTURE</a:t>
            </a:r>
          </a:p>
        </p:txBody>
      </p:sp>
      <p:sp>
        <p:nvSpPr>
          <p:cNvPr id="217" name="Text 20"/>
          <p:cNvSpPr txBox="1"/>
          <p:nvPr/>
        </p:nvSpPr>
        <p:spPr>
          <a:xfrm>
            <a:off x="8028431" y="4261103"/>
            <a:ext cx="3008377" cy="420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>
                <a:solidFill>
                  <a:srgbClr val="68737F"/>
                </a:solidFill>
              </a:defRPr>
            </a:lvl1pPr>
          </a:lstStyle>
          <a:p>
            <a:r>
              <a:t>What changes</a:t>
            </a:r>
          </a:p>
        </p:txBody>
      </p:sp>
      <p:sp>
        <p:nvSpPr>
          <p:cNvPr id="218" name="Shape 21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9" name="Facts explain the issue; story shows why it matters."/>
          <p:cNvSpPr txBox="1"/>
          <p:nvPr/>
        </p:nvSpPr>
        <p:spPr>
          <a:xfrm>
            <a:off x="4159340" y="6062932"/>
            <a:ext cx="3906848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200" b="1">
                <a:solidFill>
                  <a:srgbClr val="FFFFFF"/>
                </a:solidFill>
              </a:defRPr>
            </a:lvl1pPr>
          </a:lstStyle>
          <a:p>
            <a:r>
              <a:t> Facts explain the issue; story shows why it matters.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 0"/>
          <p:cNvSpPr txBox="1"/>
          <p:nvPr/>
        </p:nvSpPr>
        <p:spPr>
          <a:xfrm>
            <a:off x="694943" y="420623"/>
            <a:ext cx="7498082" cy="182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 lnSpcReduction="10000"/>
          </a:bodyPr>
          <a:lstStyle>
            <a:lvl1pPr defTabSz="822959">
              <a:defRPr sz="1260" b="1" spc="269">
                <a:solidFill>
                  <a:srgbClr val="3E5D85"/>
                </a:solidFill>
              </a:defRPr>
            </a:lvl1pPr>
          </a:lstStyle>
          <a:p>
            <a:r>
              <a:t>MICRO-STORIES</a:t>
            </a:r>
          </a:p>
        </p:txBody>
      </p:sp>
      <p:sp>
        <p:nvSpPr>
          <p:cNvPr id="222" name="Text 1"/>
          <p:cNvSpPr txBox="1"/>
          <p:nvPr/>
        </p:nvSpPr>
        <p:spPr>
          <a:xfrm>
            <a:off x="694944" y="859536"/>
            <a:ext cx="10972801" cy="50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2600" b="1">
                <a:solidFill>
                  <a:srgbClr val="20242A"/>
                </a:solidFill>
              </a:defRPr>
            </a:lvl1pPr>
          </a:lstStyle>
          <a:p>
            <a:r>
              <a:t>Hero and Mentor</a:t>
            </a:r>
          </a:p>
        </p:txBody>
      </p:sp>
      <p:sp>
        <p:nvSpPr>
          <p:cNvPr id="223" name="Shape 2"/>
          <p:cNvSpPr/>
          <p:nvPr/>
        </p:nvSpPr>
        <p:spPr>
          <a:xfrm>
            <a:off x="603503" y="1417319"/>
            <a:ext cx="11018522" cy="1"/>
          </a:xfrm>
          <a:prstGeom prst="line">
            <a:avLst/>
          </a:prstGeom>
          <a:ln w="1524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4" name="Shape 3"/>
          <p:cNvSpPr/>
          <p:nvPr/>
        </p:nvSpPr>
        <p:spPr>
          <a:xfrm>
            <a:off x="731519" y="1883664"/>
            <a:ext cx="5120642" cy="2048257"/>
          </a:xfrm>
          <a:prstGeom prst="roundRect">
            <a:avLst>
              <a:gd name="adj" fmla="val 223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5" name="Text 4"/>
          <p:cNvSpPr txBox="1"/>
          <p:nvPr/>
        </p:nvSpPr>
        <p:spPr>
          <a:xfrm>
            <a:off x="868680" y="2194560"/>
            <a:ext cx="484632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500" b="1">
                <a:solidFill>
                  <a:srgbClr val="192A43"/>
                </a:solidFill>
              </a:defRPr>
            </a:lvl1pPr>
          </a:lstStyle>
          <a:p>
            <a:r>
              <a:t>MEMBER</a:t>
            </a:r>
          </a:p>
        </p:txBody>
      </p:sp>
      <p:sp>
        <p:nvSpPr>
          <p:cNvPr id="226" name="Text 5"/>
          <p:cNvSpPr txBox="1"/>
          <p:nvPr/>
        </p:nvSpPr>
        <p:spPr>
          <a:xfrm>
            <a:off x="896111" y="2651760"/>
            <a:ext cx="4791457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>
                <a:solidFill>
                  <a:srgbClr val="68737F"/>
                </a:solidFill>
              </a:defRPr>
            </a:lvl1pPr>
          </a:lstStyle>
          <a:p>
            <a:r>
              <a:t>Carries the Stakes · Chooses · Acts</a:t>
            </a:r>
          </a:p>
        </p:txBody>
      </p:sp>
      <p:sp>
        <p:nvSpPr>
          <p:cNvPr id="227" name="Shape 6"/>
          <p:cNvSpPr/>
          <p:nvPr/>
        </p:nvSpPr>
        <p:spPr>
          <a:xfrm>
            <a:off x="5870447" y="2834639"/>
            <a:ext cx="182881" cy="1"/>
          </a:xfrm>
          <a:prstGeom prst="line">
            <a:avLst/>
          </a:prstGeom>
          <a:ln w="15240">
            <a:solidFill>
              <a:srgbClr val="3E5D85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8" name="Shape 7"/>
          <p:cNvSpPr/>
          <p:nvPr/>
        </p:nvSpPr>
        <p:spPr>
          <a:xfrm>
            <a:off x="6080759" y="1883664"/>
            <a:ext cx="5120641" cy="2048257"/>
          </a:xfrm>
          <a:prstGeom prst="roundRect">
            <a:avLst>
              <a:gd name="adj" fmla="val 2232"/>
            </a:avLst>
          </a:prstGeom>
          <a:solidFill>
            <a:srgbClr val="FBFCFB"/>
          </a:solidFill>
          <a:ln w="12700">
            <a:solidFill>
              <a:srgbClr val="C5CDD6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9" name="Text 8"/>
          <p:cNvSpPr txBox="1"/>
          <p:nvPr/>
        </p:nvSpPr>
        <p:spPr>
          <a:xfrm>
            <a:off x="6217920" y="2194560"/>
            <a:ext cx="484632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500" b="1">
                <a:solidFill>
                  <a:srgbClr val="192A43"/>
                </a:solidFill>
              </a:defRPr>
            </a:lvl1pPr>
          </a:lstStyle>
          <a:p>
            <a:r>
              <a:t>UNION</a:t>
            </a:r>
          </a:p>
        </p:txBody>
      </p:sp>
      <p:sp>
        <p:nvSpPr>
          <p:cNvPr id="230" name="Text 9"/>
          <p:cNvSpPr txBox="1"/>
          <p:nvPr/>
        </p:nvSpPr>
        <p:spPr>
          <a:xfrm>
            <a:off x="6245352" y="2651760"/>
            <a:ext cx="4791457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1100">
                <a:solidFill>
                  <a:srgbClr val="68737F"/>
                </a:solidFill>
              </a:defRPr>
            </a:lvl1pPr>
          </a:lstStyle>
          <a:p>
            <a:r>
              <a:t>Guides · Equips · Supports</a:t>
            </a:r>
          </a:p>
        </p:txBody>
      </p:sp>
      <p:sp>
        <p:nvSpPr>
          <p:cNvPr id="231" name="Shape 10"/>
          <p:cNvSpPr/>
          <p:nvPr/>
        </p:nvSpPr>
        <p:spPr>
          <a:xfrm>
            <a:off x="594359" y="5897879"/>
            <a:ext cx="11018522" cy="594361"/>
          </a:xfrm>
          <a:prstGeom prst="rect">
            <a:avLst/>
          </a:prstGeom>
          <a:solidFill>
            <a:srgbClr val="192A43"/>
          </a:solidFill>
          <a:ln w="12700">
            <a:solidFill>
              <a:srgbClr val="192A43">
                <a:alpha val="0"/>
              </a:srgbClr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2" name="Text 12"/>
          <p:cNvSpPr txBox="1"/>
          <p:nvPr/>
        </p:nvSpPr>
        <p:spPr>
          <a:xfrm>
            <a:off x="2194560" y="6039611"/>
            <a:ext cx="9372601" cy="310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r>
              <a:t>The union is not the hero rescuing passive members. Members are the main character.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42612331D15943A5CA74E77077B9F2" ma:contentTypeVersion="13" ma:contentTypeDescription="Create a new document." ma:contentTypeScope="" ma:versionID="bd08433da4601a0edcf4cb136afd5bb3">
  <xsd:schema xmlns:xsd="http://www.w3.org/2001/XMLSchema" xmlns:xs="http://www.w3.org/2001/XMLSchema" xmlns:p="http://schemas.microsoft.com/office/2006/metadata/properties" xmlns:ns3="d9c96b5c-82fa-45f9-99c2-b0ff3f571bc5" xmlns:ns4="29e1b476-c54e-4ad3-98fa-4d96d4da376d" targetNamespace="http://schemas.microsoft.com/office/2006/metadata/properties" ma:root="true" ma:fieldsID="d5ea021a74768a597bba5d6b7ce6b49e" ns3:_="" ns4:_="">
    <xsd:import namespace="d9c96b5c-82fa-45f9-99c2-b0ff3f571bc5"/>
    <xsd:import namespace="29e1b476-c54e-4ad3-98fa-4d96d4da376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c96b5c-82fa-45f9-99c2-b0ff3f571b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1b476-c54e-4ad3-98fa-4d96d4da376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9c96b5c-82fa-45f9-99c2-b0ff3f571bc5" xsi:nil="true"/>
  </documentManagement>
</p:properties>
</file>

<file path=customXml/itemProps1.xml><?xml version="1.0" encoding="utf-8"?>
<ds:datastoreItem xmlns:ds="http://schemas.openxmlformats.org/officeDocument/2006/customXml" ds:itemID="{380990B0-10BC-4C8E-8CF6-EB671A56B6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c96b5c-82fa-45f9-99c2-b0ff3f571bc5"/>
    <ds:schemaRef ds:uri="29e1b476-c54e-4ad3-98fa-4d96d4da37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9FF701-C0E4-427D-903E-84076DAD70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ABE588-0EA5-4226-9B98-E5666DB6F27D}">
  <ds:schemaRefs>
    <ds:schemaRef ds:uri="http://www.w3.org/XML/1998/namespace"/>
    <ds:schemaRef ds:uri="http://purl.org/dc/terms/"/>
    <ds:schemaRef ds:uri="http://purl.org/dc/elements/1.1/"/>
    <ds:schemaRef ds:uri="http://purl.org/dc/dcmitype/"/>
    <ds:schemaRef ds:uri="d9c96b5c-82fa-45f9-99c2-b0ff3f571bc5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29e1b476-c54e-4ad3-98fa-4d96d4da376d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1042</Words>
  <Application>Microsoft Office PowerPoint</Application>
  <PresentationFormat>Custom</PresentationFormat>
  <Paragraphs>271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Jack Wood</dc:creator>
  <cp:lastModifiedBy>Jack Wood</cp:lastModifiedBy>
  <cp:revision>2</cp:revision>
  <dcterms:modified xsi:type="dcterms:W3CDTF">2026-07-21T13:31:02Z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0x010100B542612331D15943A5CA74E77077B9F2</vt:lpwstr>
  </property>
</Properties>
</file>