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Robo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7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ea64e31916ab2a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ea64e31916ab2a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ea64e31916ab2a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ea64e31916ab2a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f93d81c9d2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f93d81c9d2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f93d81c9d2_0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f93d81c9d2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f93d81c9d2_0_4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f93d81c9d2_0_4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f93d81c9d2_0_5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f93d81c9d2_0_5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f93d81c9d2_0_5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f93d81c9d2_0_5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f93d81c9d2_0_6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f93d81c9d2_0_6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f560c7bbc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f560c7bbc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ea64e31916ab2a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ea64e31916ab2a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f933d9b79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f933d9b7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ea64e31916ab2a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ea64e31916ab2a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f93d81c9d2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f93d81c9d2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ea64e31916ab2a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ea64e31916ab2a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ea64e31916ab2a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ea64e31916ab2a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ea64e31916ab2a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ea64e31916ab2a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ea64e31916ab2a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ea64e31916ab2a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sfusd.edu/information-employees/labor-relations/labor-partners" TargetMode="External"/><Relationship Id="rId4" Type="http://schemas.openxmlformats.org/officeDocument/2006/relationships/hyperlink" Target="https://www.cta.org/press-release/unprecedented-we-cant-wait-campaign-is-launched" TargetMode="External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311700" y="211200"/>
            <a:ext cx="8520600" cy="221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CH"/>
              <a:t>How to Work with Your Teachers Union and the Central Labor Council</a:t>
            </a:r>
            <a:endParaRPr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311700" y="2639100"/>
            <a:ext cx="8520600" cy="260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000"/>
              <a:t>July 20, 2026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000"/>
              <a:t>AFSA Summer Learning Institute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000"/>
              <a:t>Presenter:  Ellen Wong, United Administrators of San Francisco (UASF)</a:t>
            </a:r>
            <a:endParaRPr sz="2000"/>
          </a:p>
          <a:p>
            <a:pPr indent="457200" lvl="0" marL="3200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2875" y="3703875"/>
            <a:ext cx="1238250" cy="12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2900"/>
              <a:t>MAJOR SHIFT 3:  THE EMPOWER DEBACLE</a:t>
            </a:r>
            <a:endParaRPr b="1" sz="2900"/>
          </a:p>
        </p:txBody>
      </p:sp>
      <p:sp>
        <p:nvSpPr>
          <p:cNvPr id="149" name="Google Shape;149;p2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100"/>
              <a:t>In January of 2022, the District </a:t>
            </a:r>
            <a:r>
              <a:rPr lang="de-CH" sz="2100"/>
              <a:t>launched</a:t>
            </a:r>
            <a:r>
              <a:rPr lang="de-CH" sz="2100"/>
              <a:t> a new </a:t>
            </a:r>
            <a:r>
              <a:rPr lang="de-CH" sz="2100"/>
              <a:t>payroll</a:t>
            </a:r>
            <a:r>
              <a:rPr lang="de-CH" sz="2100"/>
              <a:t> system resulting in:</a:t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de-CH" sz="2100"/>
              <a:t>Widespread payroll errors</a:t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de-CH" sz="2100"/>
              <a:t>In March UESF members occupied the District headquarters for three nights in protest of a severe payroll system failure that left over 1,000 teachers with missing or partial paychecks</a:t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de-CH" sz="2100"/>
              <a:t>Certificated employees pay into the California State Teachers Retirement System - there are still unresolved service credit issues for the 2021-2022 school year</a:t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de-CH" sz="2100"/>
              <a:t>The District switched to </a:t>
            </a:r>
            <a:r>
              <a:rPr lang="de-CH" sz="2100"/>
              <a:t>Frontline</a:t>
            </a:r>
            <a:r>
              <a:rPr lang="de-CH" sz="2100"/>
              <a:t> on July 1, 2025</a:t>
            </a:r>
            <a:endParaRPr sz="2100"/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8500" y="4159625"/>
            <a:ext cx="513800" cy="50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2900"/>
              <a:t>MAJOR SHIFT 4:  USAF LEADERSHIP</a:t>
            </a:r>
            <a:endParaRPr b="1" sz="2900"/>
          </a:p>
        </p:txBody>
      </p:sp>
      <p:sp>
        <p:nvSpPr>
          <p:cNvPr id="156" name="Google Shape;156;p2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de-CH" sz="2100"/>
              <a:t>Current officers were elected in the 2024-2025 school year, and are in office through the 2026-2027 school year</a:t>
            </a:r>
            <a:endParaRPr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de-CH" sz="2100"/>
              <a:t>More hands on</a:t>
            </a:r>
            <a:endParaRPr sz="2100"/>
          </a:p>
          <a:p>
            <a:pPr indent="-3619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de-CH" sz="2100"/>
              <a:t>Participating in negotiations</a:t>
            </a:r>
            <a:endParaRPr sz="2100"/>
          </a:p>
          <a:p>
            <a:pPr indent="-3619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de-CH" sz="2100"/>
              <a:t>Attending bi-weekly Unions of SFUSD meetings</a:t>
            </a:r>
            <a:endParaRPr sz="2100"/>
          </a:p>
          <a:p>
            <a:pPr indent="-3619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de-CH" sz="2100"/>
              <a:t>Attending monthly SFLC meetings</a:t>
            </a:r>
            <a:endParaRPr sz="2100"/>
          </a:p>
          <a:p>
            <a:pPr indent="-3619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de-CH" sz="2100"/>
              <a:t>Attending monthly Contract Administration Committee meetings with HR and Labor Relations</a:t>
            </a:r>
            <a:endParaRPr sz="2100"/>
          </a:p>
        </p:txBody>
      </p:sp>
      <p:pic>
        <p:nvPicPr>
          <p:cNvPr id="157" name="Google Shape;15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8500" y="4159625"/>
            <a:ext cx="513800" cy="50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/>
          <p:nvPr>
            <p:ph type="ctrTitle"/>
          </p:nvPr>
        </p:nvSpPr>
        <p:spPr>
          <a:xfrm>
            <a:off x="311700" y="211200"/>
            <a:ext cx="8520600" cy="221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CH"/>
              <a:t>WORKING WITH SFLC</a:t>
            </a:r>
            <a:endParaRPr/>
          </a:p>
        </p:txBody>
      </p:sp>
      <p:sp>
        <p:nvSpPr>
          <p:cNvPr id="163" name="Google Shape;163;p24"/>
          <p:cNvSpPr txBox="1"/>
          <p:nvPr>
            <p:ph idx="1" type="subTitle"/>
          </p:nvPr>
        </p:nvSpPr>
        <p:spPr>
          <a:xfrm>
            <a:off x="311700" y="2639100"/>
            <a:ext cx="8520600" cy="260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3200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164" name="Google Shape;16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2875" y="3703875"/>
            <a:ext cx="1238250" cy="12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2900"/>
              <a:t>SHIFTS IN HOW UASF PARTICIPATES</a:t>
            </a:r>
            <a:endParaRPr b="1" sz="2900"/>
          </a:p>
        </p:txBody>
      </p:sp>
      <p:sp>
        <p:nvSpPr>
          <p:cNvPr id="170" name="Google Shape;170;p2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de-CH" sz="2100"/>
              <a:t>Officers attend monthly SFLC meetings</a:t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de-CH" sz="2100"/>
              <a:t>Officers attend SFLC labor breakfast events that are held several times throughout the year (except during spring break)</a:t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de-CH" sz="2100"/>
              <a:t>SFLC announcements are included on our weekly newsletter</a:t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de-CH" sz="2100"/>
              <a:t>SFLC hosted candidates forum for recent Board of Education special election for the Unions of SFUSD</a:t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de-CH" sz="2100"/>
              <a:t>President attends bi-weekly Unions of SFUSD meetings</a:t>
            </a:r>
            <a:endParaRPr sz="2100"/>
          </a:p>
        </p:txBody>
      </p:sp>
      <p:pic>
        <p:nvPicPr>
          <p:cNvPr id="171" name="Google Shape;17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8500" y="4159625"/>
            <a:ext cx="513800" cy="50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/>
          <p:nvPr>
            <p:ph type="ctrTitle"/>
          </p:nvPr>
        </p:nvSpPr>
        <p:spPr>
          <a:xfrm>
            <a:off x="311700" y="211200"/>
            <a:ext cx="8520600" cy="221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CH"/>
              <a:t>WORKING WITH THE TEACHERS UNION</a:t>
            </a:r>
            <a:endParaRPr/>
          </a:p>
        </p:txBody>
      </p:sp>
      <p:sp>
        <p:nvSpPr>
          <p:cNvPr id="177" name="Google Shape;177;p26"/>
          <p:cNvSpPr txBox="1"/>
          <p:nvPr>
            <p:ph idx="1" type="subTitle"/>
          </p:nvPr>
        </p:nvSpPr>
        <p:spPr>
          <a:xfrm>
            <a:off x="311700" y="2639100"/>
            <a:ext cx="8520600" cy="260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3200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178" name="Google Shape;17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2875" y="3703875"/>
            <a:ext cx="1238250" cy="12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2900"/>
              <a:t>SHIFTS IN HOW UASF WORKS WITH UESF</a:t>
            </a:r>
            <a:endParaRPr b="1" sz="2900"/>
          </a:p>
        </p:txBody>
      </p:sp>
      <p:sp>
        <p:nvSpPr>
          <p:cNvPr id="184" name="Google Shape;184;p2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de-CH" sz="2100"/>
              <a:t>Dialogue between the presidents</a:t>
            </a:r>
            <a:endParaRPr sz="2100"/>
          </a:p>
          <a:p>
            <a:pPr indent="-3619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de-CH" sz="2100"/>
              <a:t>Bargaining:  transparent, big, and open bargaining (training by UC Berkeley Labor Center)</a:t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de-CH" sz="2100"/>
              <a:t>Encourage principals to reach out to UESF for support regarding how to work with the UBC</a:t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de-CH" sz="2100"/>
              <a:t>Signed off on side letters for salary placement </a:t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de-CH" sz="2100"/>
              <a:t>Participate in their labor actions and rallies</a:t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de-CH" sz="2100"/>
              <a:t>Hold a sympathy strike</a:t>
            </a:r>
            <a:endParaRPr sz="2100"/>
          </a:p>
        </p:txBody>
      </p:sp>
      <p:pic>
        <p:nvPicPr>
          <p:cNvPr id="185" name="Google Shape;18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8500" y="4159625"/>
            <a:ext cx="513800" cy="50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/>
          <p:nvPr>
            <p:ph type="ctrTitle"/>
          </p:nvPr>
        </p:nvSpPr>
        <p:spPr>
          <a:xfrm>
            <a:off x="311700" y="211200"/>
            <a:ext cx="8520600" cy="221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7200"/>
              <a:t>REFLECTION</a:t>
            </a:r>
            <a:endParaRPr sz="7200"/>
          </a:p>
        </p:txBody>
      </p:sp>
      <p:sp>
        <p:nvSpPr>
          <p:cNvPr id="191" name="Google Shape;191;p28"/>
          <p:cNvSpPr txBox="1"/>
          <p:nvPr>
            <p:ph idx="1" type="subTitle"/>
          </p:nvPr>
        </p:nvSpPr>
        <p:spPr>
          <a:xfrm>
            <a:off x="311700" y="2639100"/>
            <a:ext cx="8520600" cy="260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3200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192" name="Google Shape;19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2875" y="3703875"/>
            <a:ext cx="1238250" cy="12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/>
          <p:nvPr>
            <p:ph type="ctrTitle"/>
          </p:nvPr>
        </p:nvSpPr>
        <p:spPr>
          <a:xfrm>
            <a:off x="311700" y="211200"/>
            <a:ext cx="8520600" cy="221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7200"/>
              <a:t>Q &amp; A</a:t>
            </a:r>
            <a:endParaRPr sz="7200"/>
          </a:p>
        </p:txBody>
      </p:sp>
      <p:sp>
        <p:nvSpPr>
          <p:cNvPr id="198" name="Google Shape;198;p29"/>
          <p:cNvSpPr txBox="1"/>
          <p:nvPr>
            <p:ph idx="1" type="subTitle"/>
          </p:nvPr>
        </p:nvSpPr>
        <p:spPr>
          <a:xfrm>
            <a:off x="311700" y="2639100"/>
            <a:ext cx="8520600" cy="260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3200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199" name="Google Shape;19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2875" y="3703875"/>
            <a:ext cx="1238250" cy="12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2900"/>
              <a:t>LINKS</a:t>
            </a:r>
            <a:endParaRPr b="1" sz="2900"/>
          </a:p>
        </p:txBody>
      </p:sp>
      <p:sp>
        <p:nvSpPr>
          <p:cNvPr id="205" name="Google Shape;205;p3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100" u="sng">
                <a:solidFill>
                  <a:schemeClr val="hlink"/>
                </a:solidFill>
                <a:hlinkClick r:id="rId3"/>
              </a:rPr>
              <a:t>SFUSD Labor Partners</a:t>
            </a:r>
            <a:r>
              <a:rPr lang="de-CH" sz="2100"/>
              <a:t> - find links to contracts</a:t>
            </a:r>
            <a:endParaRPr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100" u="sng">
                <a:solidFill>
                  <a:schemeClr val="hlink"/>
                </a:solidFill>
                <a:hlinkClick r:id="rId4"/>
              </a:rPr>
              <a:t>CTA:  We Can’t Wait Coordinated Bargaining</a:t>
            </a:r>
            <a:endParaRPr sz="2100"/>
          </a:p>
        </p:txBody>
      </p:sp>
      <p:pic>
        <p:nvPicPr>
          <p:cNvPr id="206" name="Google Shape;20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18500" y="4159625"/>
            <a:ext cx="513800" cy="50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ctrTitle"/>
          </p:nvPr>
        </p:nvSpPr>
        <p:spPr>
          <a:xfrm>
            <a:off x="311700" y="211200"/>
            <a:ext cx="8520600" cy="221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CH"/>
              <a:t>THE UASF LANDSCAPE</a:t>
            </a:r>
            <a:endParaRPr/>
          </a:p>
        </p:txBody>
      </p:sp>
      <p:sp>
        <p:nvSpPr>
          <p:cNvPr id="93" name="Google Shape;93;p14"/>
          <p:cNvSpPr txBox="1"/>
          <p:nvPr>
            <p:ph idx="1" type="subTitle"/>
          </p:nvPr>
        </p:nvSpPr>
        <p:spPr>
          <a:xfrm>
            <a:off x="311700" y="2639100"/>
            <a:ext cx="8520600" cy="260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3200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2875" y="3703875"/>
            <a:ext cx="1238250" cy="12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2900"/>
              <a:t>AFFILIATIONS</a:t>
            </a:r>
            <a:endParaRPr b="1" sz="2900"/>
          </a:p>
        </p:txBody>
      </p:sp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2100"/>
              <a:t>National</a:t>
            </a:r>
            <a:r>
              <a:rPr lang="de-CH" sz="2100"/>
              <a:t>:	AFSA Local 3</a:t>
            </a:r>
            <a:endParaRPr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2100"/>
              <a:t>State</a:t>
            </a:r>
            <a:r>
              <a:rPr lang="de-CH" sz="2100"/>
              <a:t>:		California Labor Federation</a:t>
            </a:r>
            <a:endParaRPr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100"/>
              <a:t>			California Association of Urban School Administrators</a:t>
            </a:r>
            <a:endParaRPr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2100"/>
              <a:t>Local</a:t>
            </a:r>
            <a:r>
              <a:rPr lang="de-CH" sz="2100"/>
              <a:t>:		San Francisco Labor Council</a:t>
            </a:r>
            <a:endParaRPr sz="2100"/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8500" y="4159625"/>
            <a:ext cx="513800" cy="50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2900"/>
              <a:t>UNIONS OF SAN FRANCISCO UNIFIED (SFUSD)</a:t>
            </a:r>
            <a:endParaRPr b="1" sz="2900"/>
          </a:p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2100"/>
              <a:t>6,500	United Educators of SF (UESF) AFT/CFT #61</a:t>
            </a:r>
            <a:endParaRPr b="1"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2100"/>
              <a:t>			</a:t>
            </a:r>
            <a:r>
              <a:rPr lang="de-CH" sz="2100"/>
              <a:t>Certificated</a:t>
            </a:r>
            <a:endParaRPr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100"/>
              <a:t>			Classified</a:t>
            </a:r>
            <a:endParaRPr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2100"/>
              <a:t>1,100	SEIU Local 1021</a:t>
            </a:r>
            <a:endParaRPr b="1"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2100"/>
              <a:t>    260	UASF AFSA Local 3</a:t>
            </a:r>
            <a:endParaRPr b="1"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2100"/>
              <a:t>			</a:t>
            </a:r>
            <a:r>
              <a:rPr lang="de-CH" sz="2100"/>
              <a:t>Certificated</a:t>
            </a:r>
            <a:endParaRPr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2100"/>
              <a:t>       75	IFPTE Local 21</a:t>
            </a:r>
            <a:endParaRPr b="1"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2100"/>
              <a:t>       60	Common Crafts </a:t>
            </a:r>
            <a:r>
              <a:rPr lang="de-CH" sz="2100"/>
              <a:t>(SF Bldg and Construction Trades Council)</a:t>
            </a:r>
            <a:endParaRPr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2100"/>
              <a:t>       10	IBEW Local 6</a:t>
            </a:r>
            <a:endParaRPr b="1"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2100"/>
              <a:t>       10	IUOE Local 39</a:t>
            </a:r>
            <a:endParaRPr b="1"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/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8500" y="4159625"/>
            <a:ext cx="513800" cy="50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2900"/>
              <a:t>SAN FRANCISCO UNIFIED SCHOOL DISTRICT (SFUSD) - CITY &amp; COUNTY</a:t>
            </a:r>
            <a:endParaRPr b="1" sz="2900"/>
          </a:p>
        </p:txBody>
      </p:sp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311700" y="1536925"/>
            <a:ext cx="8520600" cy="30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de-CH" sz="2100"/>
              <a:t>Participates in the San Francisco Health Service System</a:t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de-CH" sz="2100"/>
              <a:t>Clerks are civil service</a:t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de-CH" sz="2100"/>
              <a:t>Except for UASF and UESF, all other Unions of SFUSD represent members who work for the City, the Airport, and the Community College</a:t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de-CH" sz="2100"/>
              <a:t>Community Schools Coordinators are members of SEIU Local 1021</a:t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de-CH" sz="2100"/>
              <a:t>Receive significant funding from the City</a:t>
            </a:r>
            <a:endParaRPr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/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8500" y="4159625"/>
            <a:ext cx="513800" cy="50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2900"/>
              <a:t>SAN FRANCISCO LABOR COUNCIL</a:t>
            </a:r>
            <a:endParaRPr b="1" sz="2900"/>
          </a:p>
        </p:txBody>
      </p:sp>
      <p:sp>
        <p:nvSpPr>
          <p:cNvPr id="121" name="Google Shape;121;p1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de-CH" sz="2100"/>
              <a:t>The local body of the AFL-CIO</a:t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de-CH" sz="2100"/>
              <a:t>Represents over 150 </a:t>
            </a:r>
            <a:r>
              <a:rPr lang="de-CH" sz="2100"/>
              <a:t>affiliated</a:t>
            </a:r>
            <a:r>
              <a:rPr lang="de-CH" sz="2100"/>
              <a:t> unions</a:t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de-CH" sz="2100"/>
              <a:t>Represents over 100,000 union member and families</a:t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de-CH" sz="2100"/>
              <a:t>Reviews strike </a:t>
            </a:r>
            <a:r>
              <a:rPr lang="de-CH" sz="2100"/>
              <a:t>sanction</a:t>
            </a:r>
            <a:r>
              <a:rPr lang="de-CH" sz="2100"/>
              <a:t> requests and issues approvals</a:t>
            </a:r>
            <a:endParaRPr sz="2100"/>
          </a:p>
          <a:p>
            <a:pPr indent="-3619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de-CH" sz="2100"/>
              <a:t>An authorized sanction asks other unions and laborers to respect the picket line and not cross it.</a:t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de-CH" sz="2100"/>
              <a:t>Holds monthly meetings</a:t>
            </a:r>
            <a:endParaRPr sz="2100"/>
          </a:p>
        </p:txBody>
      </p:sp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8500" y="4159625"/>
            <a:ext cx="513800" cy="50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type="ctrTitle"/>
          </p:nvPr>
        </p:nvSpPr>
        <p:spPr>
          <a:xfrm>
            <a:off x="311700" y="211200"/>
            <a:ext cx="8520600" cy="221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CH"/>
              <a:t>FOUR MAJOR SHIFTS</a:t>
            </a:r>
            <a:endParaRPr/>
          </a:p>
        </p:txBody>
      </p:sp>
      <p:sp>
        <p:nvSpPr>
          <p:cNvPr id="128" name="Google Shape;128;p19"/>
          <p:cNvSpPr txBox="1"/>
          <p:nvPr>
            <p:ph idx="1" type="subTitle"/>
          </p:nvPr>
        </p:nvSpPr>
        <p:spPr>
          <a:xfrm>
            <a:off x="311700" y="2639100"/>
            <a:ext cx="8520600" cy="260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3200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129" name="Google Shape;12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2875" y="3703875"/>
            <a:ext cx="1238250" cy="12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2900"/>
              <a:t>MAJOR SHIFT 1:  THE PANDEMIC</a:t>
            </a:r>
            <a:endParaRPr b="1" sz="2900"/>
          </a:p>
        </p:txBody>
      </p:sp>
      <p:sp>
        <p:nvSpPr>
          <p:cNvPr id="135" name="Google Shape;135;p2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de-CH" sz="2100"/>
              <a:t>The last day of in-person school for SFUSD students was on Friday, March 13, 2020</a:t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de-CH" sz="2100"/>
              <a:t>Full </a:t>
            </a:r>
            <a:r>
              <a:rPr lang="de-CH" sz="2100"/>
              <a:t>return</a:t>
            </a:r>
            <a:r>
              <a:rPr lang="de-CH" sz="2100"/>
              <a:t> to in-person school in the 2021-2022 school year</a:t>
            </a:r>
            <a:endParaRPr sz="2100"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pic>
        <p:nvPicPr>
          <p:cNvPr id="136" name="Google Shape;13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8500" y="4159625"/>
            <a:ext cx="513800" cy="50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2900"/>
              <a:t>MAJOR SHIFT 2:  SFLC &amp; THE UNIONS OF SFUSD </a:t>
            </a:r>
            <a:endParaRPr b="1" sz="2900"/>
          </a:p>
        </p:txBody>
      </p:sp>
      <p:sp>
        <p:nvSpPr>
          <p:cNvPr id="142" name="Google Shape;142;p2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de-CH" sz="2100"/>
              <a:t>The SFLC coordinated bi-weekly meetings of all the unions of SFUSD to discuss Health and Safety during the pandemic</a:t>
            </a:r>
            <a:endParaRPr sz="2100"/>
          </a:p>
          <a:p>
            <a:pPr indent="-3619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de-CH" sz="2100"/>
              <a:t>Negotiated MOU’s on behalf of the Unions of SFUSD during the pandemic</a:t>
            </a:r>
            <a:endParaRPr sz="2100"/>
          </a:p>
          <a:p>
            <a:pPr indent="-3619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de-CH" sz="2100"/>
              <a:t>The bi-weekly meetings have been ongoing </a:t>
            </a:r>
            <a:endParaRPr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de-CH" sz="2100"/>
              <a:t>Facilitated meetings between the Unions of SFUSD with the District regarding demands for the school bond on the 2024 ballot</a:t>
            </a:r>
            <a:endParaRPr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pic>
        <p:nvPicPr>
          <p:cNvPr id="143" name="Google Shape;14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8500" y="4159625"/>
            <a:ext cx="513800" cy="50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